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4" r:id="rId5"/>
    <p:sldMasterId id="2147483714" r:id="rId6"/>
    <p:sldMasterId id="2147483725" r:id="rId7"/>
    <p:sldMasterId id="2147483736" r:id="rId8"/>
    <p:sldMasterId id="2147483747" r:id="rId9"/>
  </p:sldMasterIdLst>
  <p:notesMasterIdLst>
    <p:notesMasterId r:id="rId42"/>
  </p:notesMasterIdLst>
  <p:handoutMasterIdLst>
    <p:handoutMasterId r:id="rId43"/>
  </p:handoutMasterIdLst>
  <p:sldIdLst>
    <p:sldId id="260" r:id="rId10"/>
    <p:sldId id="283" r:id="rId11"/>
    <p:sldId id="290" r:id="rId12"/>
    <p:sldId id="291" r:id="rId13"/>
    <p:sldId id="311" r:id="rId14"/>
    <p:sldId id="320" r:id="rId15"/>
    <p:sldId id="293" r:id="rId16"/>
    <p:sldId id="292" r:id="rId17"/>
    <p:sldId id="296" r:id="rId18"/>
    <p:sldId id="294" r:id="rId19"/>
    <p:sldId id="298" r:id="rId20"/>
    <p:sldId id="299" r:id="rId21"/>
    <p:sldId id="312" r:id="rId22"/>
    <p:sldId id="313" r:id="rId23"/>
    <p:sldId id="322" r:id="rId24"/>
    <p:sldId id="323" r:id="rId25"/>
    <p:sldId id="297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18" r:id="rId34"/>
    <p:sldId id="317" r:id="rId35"/>
    <p:sldId id="316" r:id="rId36"/>
    <p:sldId id="319" r:id="rId37"/>
    <p:sldId id="321" r:id="rId38"/>
    <p:sldId id="314" r:id="rId39"/>
    <p:sldId id="308" r:id="rId40"/>
    <p:sldId id="309" r:id="rId41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45BB-5D19-42E4-A27A-397279D5D202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D1068-F345-4096-9E19-EEA814746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54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6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83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6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3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oranž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FF7D28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32483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F4D437-603E-46D5-A76F-C2F0226D3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E085C7-B291-4F15-B79E-2CBA2DF57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A045B32-DC10-4173-8763-130CBA649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194F6C-DB80-4465-B5A1-6E0B3E908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759B9B5-0D70-4760-BC6C-9FFE5095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9457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BAD9521-497A-465C-891A-EE599D68D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DB07161-D87F-445A-8765-FD3FDBA0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D402F4D-2EA9-44CF-84B1-6D14A4B6E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1A4477-F9CD-40E3-BE1F-777C5C14A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DBB1046-DB54-4F4F-8479-87C435E2B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F9AAC49-16A1-4105-82AE-DF94983CA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58765E6D-AC32-4A25-80A7-8CAC798BA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E376D18-91D8-4500-9F76-6A7FB5768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B5C096-FA0B-4FE8-87A5-BD86361BB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20DB97-411B-450B-BE33-128832B36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0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3D374A0-CFDD-45D4-912B-8BE1664DF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8C4225-8F43-4B33-B9CA-0FF3842D5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EFD6188-D919-4FB7-BAC7-B07ED1D7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6438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11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6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0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1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oranž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FF7D28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267530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EFD6188-D919-4FB7-BAC7-B07ED1D7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36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EFD6188-D919-4FB7-BAC7-B07ED1D7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94792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6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5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8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8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2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30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oranž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FF7D28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3349517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8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E0E247F-32D7-49C2-B129-D2B21C2A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66384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8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3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3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9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3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mod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005F8C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2516192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jednořadkový a obsah">
  <p:cSld name="Nadpis jednořadkový a obsah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4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4"/>
          <p:cNvSpPr txBox="1">
            <a:spLocks noGrp="1"/>
          </p:cNvSpPr>
          <p:nvPr>
            <p:ph type="body" idx="1"/>
          </p:nvPr>
        </p:nvSpPr>
        <p:spPr>
          <a:xfrm>
            <a:off x="628650" y="1678676"/>
            <a:ext cx="7945391" cy="443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4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body" idx="2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1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ádkový">
  <p:cSld name="Nadpis dvouřádkový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5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5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0" name="Google Shape;22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5"/>
          <p:cNvSpPr txBox="1">
            <a:spLocks noGrp="1"/>
          </p:cNvSpPr>
          <p:nvPr>
            <p:ph type="body" idx="3"/>
          </p:nvPr>
        </p:nvSpPr>
        <p:spPr>
          <a:xfrm>
            <a:off x="628650" y="1678676"/>
            <a:ext cx="7945391" cy="443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152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8"/>
          <p:cNvSpPr txBox="1">
            <a:spLocks noGrp="1"/>
          </p:cNvSpPr>
          <p:nvPr>
            <p:ph type="ctrTitle"/>
          </p:nvPr>
        </p:nvSpPr>
        <p:spPr>
          <a:xfrm>
            <a:off x="-44246" y="974884"/>
            <a:ext cx="9188246" cy="185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276"/>
              </a:buClr>
              <a:buSzPts val="3300"/>
              <a:buFont typeface="Calibri"/>
              <a:buNone/>
              <a:defRPr sz="3300">
                <a:solidFill>
                  <a:srgbClr val="00827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8"/>
          <p:cNvSpPr txBox="1">
            <a:spLocks noGrp="1"/>
          </p:cNvSpPr>
          <p:nvPr>
            <p:ph type="subTitle" idx="1"/>
          </p:nvPr>
        </p:nvSpPr>
        <p:spPr>
          <a:xfrm>
            <a:off x="-44245" y="5202238"/>
            <a:ext cx="6315997" cy="1655762"/>
          </a:xfrm>
          <a:prstGeom prst="rect">
            <a:avLst/>
          </a:prstGeom>
          <a:solidFill>
            <a:srgbClr val="008276"/>
          </a:solidFill>
          <a:ln w="9525" cap="flat" cmpd="sng">
            <a:solidFill>
              <a:srgbClr val="0082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58"/>
          <p:cNvSpPr txBox="1">
            <a:spLocks noGrp="1"/>
          </p:cNvSpPr>
          <p:nvPr>
            <p:ph type="body" idx="2"/>
          </p:nvPr>
        </p:nvSpPr>
        <p:spPr>
          <a:xfrm>
            <a:off x="6559845" y="486697"/>
            <a:ext cx="2141823" cy="5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8298"/>
            <a:ext cx="9144000" cy="170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8"/>
          <p:cNvSpPr>
            <a:spLocks noGrp="1"/>
          </p:cNvSpPr>
          <p:nvPr>
            <p:ph type="pic" idx="3"/>
          </p:nvPr>
        </p:nvSpPr>
        <p:spPr>
          <a:xfrm>
            <a:off x="-44246" y="2906971"/>
            <a:ext cx="4536000" cy="223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58"/>
          <p:cNvSpPr>
            <a:spLocks noGrp="1"/>
          </p:cNvSpPr>
          <p:nvPr>
            <p:ph type="pic" idx="4"/>
          </p:nvPr>
        </p:nvSpPr>
        <p:spPr>
          <a:xfrm>
            <a:off x="4597764" y="2910237"/>
            <a:ext cx="4583768" cy="22320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58"/>
          <p:cNvSpPr txBox="1">
            <a:spLocks noGrp="1"/>
          </p:cNvSpPr>
          <p:nvPr>
            <p:ph type="body" idx="5"/>
          </p:nvPr>
        </p:nvSpPr>
        <p:spPr>
          <a:xfrm>
            <a:off x="6007894" y="5200190"/>
            <a:ext cx="3173638" cy="1655762"/>
          </a:xfrm>
          <a:prstGeom prst="rect">
            <a:avLst/>
          </a:prstGeom>
          <a:solidFill>
            <a:srgbClr val="008276"/>
          </a:solidFill>
          <a:ln w="9525" cap="flat" cmpd="sng">
            <a:solidFill>
              <a:srgbClr val="0082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0000" rIns="72000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59" y="208796"/>
            <a:ext cx="2880000" cy="735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400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jednořadkový a citace">
  <p:cSld name="Nadpis jednořadkový a citac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9"/>
          <p:cNvSpPr/>
          <p:nvPr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9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9"/>
          <p:cNvSpPr txBox="1">
            <a:spLocks noGrp="1"/>
          </p:cNvSpPr>
          <p:nvPr>
            <p:ph type="body" idx="1"/>
          </p:nvPr>
        </p:nvSpPr>
        <p:spPr>
          <a:xfrm>
            <a:off x="6407623" y="1701770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9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9"/>
          <p:cNvSpPr txBox="1">
            <a:spLocks noGrp="1"/>
          </p:cNvSpPr>
          <p:nvPr>
            <p:ph type="body" idx="2"/>
          </p:nvPr>
        </p:nvSpPr>
        <p:spPr>
          <a:xfrm>
            <a:off x="628650" y="1678676"/>
            <a:ext cx="5615201" cy="218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9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body" idx="3"/>
          </p:nvPr>
        </p:nvSpPr>
        <p:spPr>
          <a:xfrm>
            <a:off x="628649" y="4001974"/>
            <a:ext cx="7945393" cy="229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9"/>
          <p:cNvSpPr txBox="1">
            <a:spLocks noGrp="1"/>
          </p:cNvSpPr>
          <p:nvPr>
            <p:ph type="body" idx="4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1" name="Google Shape;24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796" y="1757281"/>
            <a:ext cx="324000" cy="3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124214" y="3451884"/>
            <a:ext cx="324000" cy="3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78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adkový a citace">
  <p:cSld name="Nadpis dvouřadkový a citac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0"/>
          <p:cNvSpPr/>
          <p:nvPr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0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0"/>
          <p:cNvSpPr txBox="1">
            <a:spLocks noGrp="1"/>
          </p:cNvSpPr>
          <p:nvPr>
            <p:ph type="body" idx="1"/>
          </p:nvPr>
        </p:nvSpPr>
        <p:spPr>
          <a:xfrm>
            <a:off x="6407623" y="1701770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60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0"/>
          <p:cNvSpPr txBox="1">
            <a:spLocks noGrp="1"/>
          </p:cNvSpPr>
          <p:nvPr>
            <p:ph type="body" idx="2"/>
          </p:nvPr>
        </p:nvSpPr>
        <p:spPr>
          <a:xfrm>
            <a:off x="628650" y="1678676"/>
            <a:ext cx="5615201" cy="218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60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2" name="Google Shape;252;p60"/>
          <p:cNvSpPr txBox="1">
            <a:spLocks noGrp="1"/>
          </p:cNvSpPr>
          <p:nvPr>
            <p:ph type="body" idx="3"/>
          </p:nvPr>
        </p:nvSpPr>
        <p:spPr>
          <a:xfrm>
            <a:off x="628649" y="4001974"/>
            <a:ext cx="7945393" cy="229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60"/>
          <p:cNvSpPr txBox="1">
            <a:spLocks noGrp="1"/>
          </p:cNvSpPr>
          <p:nvPr>
            <p:ph type="body" idx="4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4" name="Google Shape;25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796" y="1757281"/>
            <a:ext cx="324000" cy="3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124214" y="3451884"/>
            <a:ext cx="324000" cy="31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0"/>
          <p:cNvSpPr txBox="1">
            <a:spLocks noGrp="1"/>
          </p:cNvSpPr>
          <p:nvPr>
            <p:ph type="body" idx="5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704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adkový , text a obrázek">
  <p:cSld name="Nadpis dvouřadkový , text a obráze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1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1"/>
          <p:cNvSpPr txBox="1">
            <a:spLocks noGrp="1"/>
          </p:cNvSpPr>
          <p:nvPr>
            <p:ph type="body" idx="1"/>
          </p:nvPr>
        </p:nvSpPr>
        <p:spPr>
          <a:xfrm>
            <a:off x="628651" y="1678675"/>
            <a:ext cx="3565314" cy="461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61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4" name="Google Shape;264;p61"/>
          <p:cNvSpPr txBox="1">
            <a:spLocks noGrp="1"/>
          </p:cNvSpPr>
          <p:nvPr>
            <p:ph type="body" idx="2"/>
          </p:nvPr>
        </p:nvSpPr>
        <p:spPr>
          <a:xfrm>
            <a:off x="4353636" y="5845248"/>
            <a:ext cx="4220406" cy="45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61"/>
          <p:cNvSpPr txBox="1">
            <a:spLocks noGrp="1"/>
          </p:cNvSpPr>
          <p:nvPr>
            <p:ph type="body" idx="3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1"/>
          <p:cNvSpPr txBox="1">
            <a:spLocks noGrp="1"/>
          </p:cNvSpPr>
          <p:nvPr>
            <p:ph type="body" idx="4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1"/>
          <p:cNvSpPr>
            <a:spLocks noGrp="1"/>
          </p:cNvSpPr>
          <p:nvPr>
            <p:ph type="pic" idx="5"/>
          </p:nvPr>
        </p:nvSpPr>
        <p:spPr>
          <a:xfrm>
            <a:off x="4352925" y="1677987"/>
            <a:ext cx="4221163" cy="4063947"/>
          </a:xfrm>
          <a:prstGeom prst="rect">
            <a:avLst/>
          </a:prstGeom>
          <a:noFill/>
          <a:ln>
            <a:noFill/>
          </a:ln>
        </p:spPr>
      </p:sp>
      <p:pic>
        <p:nvPicPr>
          <p:cNvPr id="268" name="Google Shape;26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441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adkový a tři obrázky">
  <p:cSld name="Nadpis dvouřadkový a tři obrázk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2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2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4" name="Google Shape;274;p62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2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62"/>
          <p:cNvSpPr>
            <a:spLocks noGrp="1"/>
          </p:cNvSpPr>
          <p:nvPr>
            <p:ph type="pic" idx="3"/>
          </p:nvPr>
        </p:nvSpPr>
        <p:spPr>
          <a:xfrm>
            <a:off x="554941" y="1752144"/>
            <a:ext cx="2556000" cy="24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62"/>
          <p:cNvSpPr>
            <a:spLocks noGrp="1"/>
          </p:cNvSpPr>
          <p:nvPr>
            <p:ph type="pic" idx="4"/>
          </p:nvPr>
        </p:nvSpPr>
        <p:spPr>
          <a:xfrm>
            <a:off x="5977717" y="1752144"/>
            <a:ext cx="2556000" cy="24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62"/>
          <p:cNvSpPr>
            <a:spLocks noGrp="1"/>
          </p:cNvSpPr>
          <p:nvPr>
            <p:ph type="pic" idx="5"/>
          </p:nvPr>
        </p:nvSpPr>
        <p:spPr>
          <a:xfrm>
            <a:off x="3266329" y="1752144"/>
            <a:ext cx="2556000" cy="24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62"/>
          <p:cNvSpPr txBox="1">
            <a:spLocks noGrp="1"/>
          </p:cNvSpPr>
          <p:nvPr>
            <p:ph type="body" idx="6"/>
          </p:nvPr>
        </p:nvSpPr>
        <p:spPr>
          <a:xfrm>
            <a:off x="555625" y="4313239"/>
            <a:ext cx="2555875" cy="186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7"/>
          </p:nvPr>
        </p:nvSpPr>
        <p:spPr>
          <a:xfrm>
            <a:off x="3266329" y="4312635"/>
            <a:ext cx="2555875" cy="186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62"/>
          <p:cNvSpPr txBox="1">
            <a:spLocks noGrp="1"/>
          </p:cNvSpPr>
          <p:nvPr>
            <p:ph type="body" idx="8"/>
          </p:nvPr>
        </p:nvSpPr>
        <p:spPr>
          <a:xfrm>
            <a:off x="5977842" y="4312634"/>
            <a:ext cx="2555875" cy="186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2" name="Google Shape;282;p62"/>
          <p:cNvCxnSpPr/>
          <p:nvPr/>
        </p:nvCxnSpPr>
        <p:spPr>
          <a:xfrm>
            <a:off x="3198089" y="4312633"/>
            <a:ext cx="0" cy="1836000"/>
          </a:xfrm>
          <a:prstGeom prst="straightConnector1">
            <a:avLst/>
          </a:prstGeom>
          <a:noFill/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62"/>
          <p:cNvCxnSpPr/>
          <p:nvPr/>
        </p:nvCxnSpPr>
        <p:spPr>
          <a:xfrm>
            <a:off x="5895829" y="4344804"/>
            <a:ext cx="0" cy="1836000"/>
          </a:xfrm>
          <a:prstGeom prst="straightConnector1">
            <a:avLst/>
          </a:prstGeom>
          <a:noFill/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424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adkový a graf">
  <p:cSld name="Nadpis dvouřadkový a graf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3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3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0" name="Google Shape;290;p63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63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3"/>
          <p:cNvSpPr>
            <a:spLocks noGrp="1"/>
          </p:cNvSpPr>
          <p:nvPr>
            <p:ph type="chart" idx="3"/>
          </p:nvPr>
        </p:nvSpPr>
        <p:spPr>
          <a:xfrm>
            <a:off x="569913" y="1684338"/>
            <a:ext cx="80041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827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827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3" name="Google Shape;29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195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dvouřadkový a tabulka">
  <p:cSld name="Nadpis dvouřadkový a tabulka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4"/>
          <p:cNvSpPr/>
          <p:nvPr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 w="12700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4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9" name="Google Shape;299;p64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4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64"/>
          <p:cNvSpPr txBox="1">
            <a:spLocks noGrp="1"/>
          </p:cNvSpPr>
          <p:nvPr>
            <p:ph type="body" idx="3"/>
          </p:nvPr>
        </p:nvSpPr>
        <p:spPr>
          <a:xfrm>
            <a:off x="569913" y="5690937"/>
            <a:ext cx="8004175" cy="59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2" name="Google Shape;30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" y="1398025"/>
            <a:ext cx="9143935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75" y="485421"/>
            <a:ext cx="2160000" cy="54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453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ředělová strana oranžová">
  <p:cSld name="Předělová strana oranžová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65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91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5"/>
          <p:cNvSpPr txBox="1">
            <a:spLocks noGrp="1"/>
          </p:cNvSpPr>
          <p:nvPr>
            <p:ph type="body" idx="1"/>
          </p:nvPr>
        </p:nvSpPr>
        <p:spPr>
          <a:xfrm>
            <a:off x="616618" y="4596063"/>
            <a:ext cx="8527382" cy="1648325"/>
          </a:xfrm>
          <a:prstGeom prst="rect">
            <a:avLst/>
          </a:prstGeom>
          <a:solidFill>
            <a:srgbClr val="FF7D2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9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67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1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53"/>
          <p:cNvSpPr txBox="1"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827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827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53"/>
          <p:cNvSpPr txBox="1">
            <a:spLocks noGrp="1"/>
          </p:cNvSpPr>
          <p:nvPr>
            <p:ph type="sldNum" idx="12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0827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05" name="Google Shape;205;p53"/>
          <p:cNvCxnSpPr/>
          <p:nvPr/>
        </p:nvCxnSpPr>
        <p:spPr>
          <a:xfrm>
            <a:off x="-30707" y="6354387"/>
            <a:ext cx="9207000" cy="0"/>
          </a:xfrm>
          <a:prstGeom prst="straightConnector1">
            <a:avLst/>
          </a:prstGeom>
          <a:noFill/>
          <a:ln w="28575" cap="flat" cmpd="sng">
            <a:solidFill>
              <a:srgbClr val="00827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84202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so.ochrance.cz/Nalezene/Edit/2000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so.ochrance.cz/Nalezene/Edit/9478" TargetMode="Externa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hrance.cz/situace/formulare" TargetMode="External"/><Relationship Id="rId2" Type="http://schemas.openxmlformats.org/officeDocument/2006/relationships/hyperlink" Target="http://www.coi.cz/podatelna" TargetMode="Externa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igrant-integration.ec.europa.eu/system/files/2023-10/PAQ_UA_Prace_bydleni_8_2023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5838" TargetMode="External"/><Relationship Id="rId2" Type="http://schemas.openxmlformats.org/officeDocument/2006/relationships/hyperlink" Target="https://eso.ochrance.cz/Nalezene/Edit/7974" TargetMode="Externa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hrance.cz/" TargetMode="External"/><Relationship Id="rId7" Type="http://schemas.openxmlformats.org/officeDocument/2006/relationships/image" Target="../media/image17.jpg"/><Relationship Id="rId2" Type="http://schemas.openxmlformats.org/officeDocument/2006/relationships/hyperlink" Target="mailto:mikulcicka@ochrance.cz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://www.twitter.com/ochranceprav" TargetMode="External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www.eso.ochrance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246" y="1047427"/>
            <a:ext cx="9188246" cy="1784264"/>
          </a:xfrm>
        </p:spPr>
        <p:txBody>
          <a:bodyPr/>
          <a:lstStyle/>
          <a:p>
            <a:r>
              <a:rPr lang="cs-CZ" dirty="0"/>
              <a:t>Diskriminace </a:t>
            </a:r>
            <a:r>
              <a:rPr lang="cs-CZ" dirty="0" err="1"/>
              <a:t>ukrajinců</a:t>
            </a:r>
            <a:br>
              <a:rPr lang="cs-CZ" dirty="0"/>
            </a:br>
            <a:r>
              <a:rPr lang="cs-CZ" dirty="0"/>
              <a:t>v přístupu k bydlení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Webinář</a:t>
            </a:r>
            <a:r>
              <a:rPr lang="cs-CZ" dirty="0"/>
              <a:t> pro IOM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9B8F2-02D4-49C6-947A-DE6B32115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Jana Mikulčická</a:t>
            </a:r>
          </a:p>
          <a:p>
            <a:r>
              <a:rPr lang="cs-CZ" dirty="0"/>
              <a:t>Lenka Křičková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2024</a:t>
            </a:r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298" b="6298"/>
          <a:stretch>
            <a:fillRect/>
          </a:stretch>
        </p:blipFill>
        <p:spPr>
          <a:xfrm>
            <a:off x="1" y="2831691"/>
            <a:ext cx="4539522" cy="2368499"/>
          </a:xfrm>
          <a:prstGeom prst="rect">
            <a:avLst/>
          </a:prstGeom>
        </p:spPr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089" b="4089"/>
          <a:stretch>
            <a:fillRect/>
          </a:stretch>
        </p:blipFill>
        <p:spPr>
          <a:xfrm>
            <a:off x="4539522" y="2829643"/>
            <a:ext cx="4604477" cy="23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Diskriminační důvody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3403023" cy="407373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Antidiskriminační zákon: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rasa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etnický původ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národnost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pohlaví (včetně rodičovství)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sexuální orientace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věk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zdravotní postižení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náboženské vyznání, víra či světový názor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státní příslušnost (jen u občanů EU)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71506" y="1678676"/>
            <a:ext cx="41979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70000"/>
              </a:lnSpc>
              <a:spcBef>
                <a:spcPts val="750"/>
              </a:spcBef>
              <a:buClr>
                <a:srgbClr val="008276"/>
              </a:buClr>
            </a:pPr>
            <a:r>
              <a:rPr lang="cs-CZ" sz="2000" dirty="0"/>
              <a:t>Zákon o ochraně spotřebitele:</a:t>
            </a:r>
          </a:p>
          <a:p>
            <a:pPr marL="342900" indent="-342900" defTabSz="685800">
              <a:lnSpc>
                <a:spcPct val="70000"/>
              </a:lnSpc>
              <a:spcBef>
                <a:spcPts val="750"/>
              </a:spcBef>
              <a:buClr>
                <a:srgbClr val="008276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neobsahuje výčet diskriminačních důvodů</a:t>
            </a:r>
          </a:p>
          <a:p>
            <a:pPr marL="342900" indent="-342900" defTabSz="685800">
              <a:lnSpc>
                <a:spcPct val="70000"/>
              </a:lnSpc>
              <a:spcBef>
                <a:spcPts val="750"/>
              </a:spcBef>
              <a:buClr>
                <a:srgbClr val="008276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mohou být i jiné než v ADZ</a:t>
            </a:r>
          </a:p>
          <a:p>
            <a:pPr marL="342900" indent="-342900" defTabSz="685800">
              <a:lnSpc>
                <a:spcPct val="70000"/>
              </a:lnSpc>
              <a:spcBef>
                <a:spcPts val="750"/>
              </a:spcBef>
              <a:buClr>
                <a:srgbClr val="008276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může zahrnovat národnost i státní příslušnost</a:t>
            </a:r>
          </a:p>
        </p:txBody>
      </p:sp>
      <p:sp>
        <p:nvSpPr>
          <p:cNvPr id="9" name="Obdélník 8"/>
          <p:cNvSpPr/>
          <p:nvPr/>
        </p:nvSpPr>
        <p:spPr>
          <a:xfrm>
            <a:off x="5153891" y="3981796"/>
            <a:ext cx="3524596" cy="1770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Národnost x státní příslušnost?</a:t>
            </a:r>
          </a:p>
        </p:txBody>
      </p:sp>
    </p:spTree>
    <p:extLst>
      <p:ext uri="{BB962C8B-B14F-4D97-AF65-F5344CB8AC3E}">
        <p14:creationId xmlns:p14="http://schemas.microsoft.com/office/powerpoint/2010/main" val="350074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Přímá diskriminace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737360"/>
            <a:ext cx="8222742" cy="350191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Antidiskriminační zákon, § 2 odst. 3:</a:t>
            </a:r>
          </a:p>
          <a:p>
            <a:pPr algn="ctr"/>
            <a:r>
              <a:rPr lang="cs-CZ" dirty="0"/>
              <a:t>„… jednání, včetně opomenutí, </a:t>
            </a:r>
            <a:br>
              <a:rPr lang="cs-CZ" dirty="0"/>
            </a:br>
            <a:r>
              <a:rPr lang="cs-CZ" dirty="0"/>
              <a:t>kdy se s jednou osobou zachází méně příznivě, než se zachází nebo zacházelo nebo by se zacházelo </a:t>
            </a:r>
            <a:r>
              <a:rPr lang="cs-CZ" u="sng" dirty="0"/>
              <a:t>s jinou osobou ve srovnatelné situaci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a to z důvodu …“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94316" y="5241914"/>
            <a:ext cx="8157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i="1" dirty="0">
                <a:solidFill>
                  <a:srgbClr val="00C8B5">
                    <a:lumMod val="75000"/>
                  </a:srgbClr>
                </a:solidFill>
                <a:latin typeface="Calibri" panose="020F0502020204030204"/>
              </a:rPr>
              <a:t>„Zájemce ukrajinské národnosti neubytováváme.“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00C8B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Nepřímá diskriminace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99304" y="1744579"/>
            <a:ext cx="8376254" cy="203737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Antidiskriminační zákon, § 3 odst. 1:</a:t>
            </a:r>
          </a:p>
          <a:p>
            <a:pPr algn="ctr"/>
            <a:r>
              <a:rPr lang="cs-CZ" dirty="0"/>
              <a:t>„… jednání nebo opomenutí, kdy na základě </a:t>
            </a:r>
            <a:r>
              <a:rPr lang="cs-CZ" u="sng" dirty="0"/>
              <a:t>zdánlivě neutrálního ustanovení</a:t>
            </a:r>
            <a:r>
              <a:rPr lang="cs-CZ" dirty="0"/>
              <a:t>, kritéria nebo praxe je z některého ze zakázaných důvodů osoba znevýhodněna oproti ostatním.“</a:t>
            </a:r>
          </a:p>
          <a:p>
            <a:pPr algn="just"/>
            <a:r>
              <a:rPr lang="cs-CZ" dirty="0"/>
              <a:t>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i="1" dirty="0">
              <a:solidFill>
                <a:srgbClr val="00C8B5">
                  <a:lumMod val="75000"/>
                </a:srgbClr>
              </a:solidFill>
              <a:latin typeface="Calibri" panose="020F0502020204030204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i="1" dirty="0">
              <a:solidFill>
                <a:srgbClr val="00C8B5">
                  <a:lumMod val="75000"/>
                </a:srgbClr>
              </a:solidFill>
              <a:latin typeface="Calibri" panose="020F0502020204030204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i="1" dirty="0">
              <a:solidFill>
                <a:srgbClr val="00C8B5">
                  <a:lumMod val="75000"/>
                </a:srgbClr>
              </a:solidFill>
              <a:latin typeface="Calibri" panose="020F0502020204030204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i="1" dirty="0">
              <a:solidFill>
                <a:srgbClr val="00C8B5">
                  <a:lumMod val="75000"/>
                </a:srgbClr>
              </a:solidFill>
              <a:latin typeface="Calibri" panose="020F0502020204030204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i="1" dirty="0">
              <a:solidFill>
                <a:srgbClr val="00C8B5">
                  <a:lumMod val="75000"/>
                </a:srgbClr>
              </a:solidFill>
              <a:latin typeface="Calibri" panose="020F0502020204030204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cs-CZ" i="1" dirty="0">
                <a:solidFill>
                  <a:srgbClr val="00C8B5">
                    <a:lumMod val="75000"/>
                  </a:srgbClr>
                </a:solidFill>
                <a:latin typeface="Calibri" panose="020F0502020204030204"/>
              </a:rPr>
              <a:t>„Požadujeme perfektní znalost češtiny.“</a:t>
            </a:r>
          </a:p>
          <a:p>
            <a:pPr algn="just"/>
            <a:endParaRPr lang="cs-CZ" dirty="0">
              <a:solidFill>
                <a:srgbClr val="FF7D28"/>
              </a:solidFill>
            </a:endParaRPr>
          </a:p>
          <a:p>
            <a:pPr algn="just"/>
            <a:endParaRPr lang="cs-CZ" dirty="0">
              <a:solidFill>
                <a:srgbClr val="FF7D28"/>
              </a:solidFill>
            </a:endParaRP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70899" y="3633537"/>
            <a:ext cx="780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„… není, pokud toto ustanovení, kritérium nebo praxe je objektivně odůvodněno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legitimním cílem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prostředky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jeho dosažení jsou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přiměřené a nezbytné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92197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Formy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Dle antidiskriminačního zákona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04537" y="1684420"/>
            <a:ext cx="8939463" cy="46859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Nepřímá diskriminace speciální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nepřijetí přiměřených opatření pro člověka s postižením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Obtěžování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„nežádoucí chování související se zakázanými důvody,</a:t>
            </a:r>
          </a:p>
          <a:p>
            <a:pPr lvl="1" indent="0">
              <a:buNone/>
            </a:pPr>
            <a:r>
              <a:rPr lang="cs-CZ" sz="1600" dirty="0"/>
              <a:t>a) jehož záměrem nebo důsledkem je snížení důstojnosti osoby a vytvoření zastrašujícího, nepřátelského, ponižujícího, pokořujícího nebo urážlivého prostředí, nebo  </a:t>
            </a:r>
          </a:p>
          <a:p>
            <a:pPr lvl="1" indent="0">
              <a:buNone/>
            </a:pPr>
            <a:r>
              <a:rPr lang="cs-CZ" sz="1600" dirty="0"/>
              <a:t>b) které může být oprávněně vnímáno jako podmínka pro rozhodnutí ovlivňující výkon práv a povinností vyplývajících z právních vztahů.“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/>
              <a:t>Sexuální obtěžování 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obtěžování, které má sexuální povahu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Pronásledování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„… nepříznivé zacházení, postih nebo znevýhodnění, k němuž došlo v důsledku uplatnění práv podle antidiskriminačního zákona.“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Pokyn 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„… chování osoby, která zneužije podřízeného postavení druhého k diskriminaci třetí osoby.“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Navádění k diskriminaci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„… chování osoby, která druhého přesvědčuje, utvrzuje nebo podněcuje, aby diskriminoval třetí osobu.“</a:t>
            </a:r>
          </a:p>
          <a:p>
            <a:endParaRPr lang="cs-CZ" b="1" dirty="0">
              <a:solidFill>
                <a:srgbClr val="0082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65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formy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Odvozená diskriminace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Odvozená diskriminace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Není uvedena v zákoně, vyplývá z judikatury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Ochrana před diskriminací se může za jistých okolností vztahovat i na osoby, které nejsou nositeli diskriminačního znaku, pokud samotné méně příznivé zacházení s diskriminačním důvodem souvisí (Soudní dvůr Evropské unie v případu </a:t>
            </a:r>
            <a:r>
              <a:rPr lang="cs-CZ" dirty="0" err="1"/>
              <a:t>Coleman</a:t>
            </a:r>
            <a:r>
              <a:rPr lang="cs-CZ" dirty="0"/>
              <a:t>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Případ z praxe VOP: odmítnutí ze strany RK kvůli romské etnicitě partnera</a:t>
            </a:r>
          </a:p>
        </p:txBody>
      </p:sp>
    </p:spTree>
    <p:extLst>
      <p:ext uri="{BB962C8B-B14F-4D97-AF65-F5344CB8AC3E}">
        <p14:creationId xmlns:p14="http://schemas.microsoft.com/office/powerpoint/2010/main" val="165566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429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cs-CZ" dirty="0"/>
              <a:t>DISKRIMINACE V BYDLENÍ</a:t>
            </a:r>
            <a:endParaRPr dirty="0"/>
          </a:p>
        </p:txBody>
      </p:sp>
      <p:sp>
        <p:nvSpPr>
          <p:cNvPr id="910" name="Google Shape;910;p46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11" name="Google Shape;911;p46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12" name="Google Shape;912;p46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dirty="0"/>
              <a:t>Obecní bydlení</a:t>
            </a:r>
            <a:endParaRPr dirty="0"/>
          </a:p>
        </p:txBody>
      </p:sp>
      <p:sp>
        <p:nvSpPr>
          <p:cNvPr id="913" name="Google Shape;913;p46"/>
          <p:cNvSpPr txBox="1">
            <a:spLocks noGrp="1"/>
          </p:cNvSpPr>
          <p:nvPr>
            <p:ph type="body" idx="3"/>
          </p:nvPr>
        </p:nvSpPr>
        <p:spPr>
          <a:xfrm>
            <a:off x="628650" y="1678676"/>
            <a:ext cx="7945391" cy="443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spcBef>
                <a:spcPts val="0"/>
              </a:spcBef>
              <a:buFont typeface="Noto Sans Symbols"/>
              <a:buChar char="▪"/>
            </a:pPr>
            <a:r>
              <a:rPr lang="cs-CZ" dirty="0"/>
              <a:t>Pokud obec pronajímá byty, jedná se o bydlení nabízené a poskytované veřejnosti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b="1" dirty="0"/>
              <a:t>Na obecní bydlení dopadá zákaz diskriminace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Obce by neměly vylučovat dlouhodobé rezidenty (trvalý pobyt…) x rozpor s právem EU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Pokud poskytují byty i lidem s dočasnou ochranou – rovněž musí dodržet zákaz diskriminace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Poznatky VOP: vylučování lidí s omezenou svéprávností, s duševním onemocněním, znevýhodňování sociálních dávek, požadavek na příjem z výdělečné činnosti, segregační postupy…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01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3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429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cs-CZ"/>
              <a:t>DISKRIMINAČNÍ POSTUP OBCE</a:t>
            </a:r>
            <a:endParaRPr/>
          </a:p>
        </p:txBody>
      </p:sp>
      <p:sp>
        <p:nvSpPr>
          <p:cNvPr id="910" name="Google Shape;910;p46"/>
          <p:cNvSpPr txBox="1">
            <a:spLocks noGrp="1"/>
          </p:cNvSpPr>
          <p:nvPr>
            <p:ph type="sldNum" idx="12"/>
          </p:nvPr>
        </p:nvSpPr>
        <p:spPr>
          <a:xfrm>
            <a:off x="6478418" y="6479183"/>
            <a:ext cx="2095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11" name="Google Shape;911;p46"/>
          <p:cNvSpPr txBox="1">
            <a:spLocks noGrp="1"/>
          </p:cNvSpPr>
          <p:nvPr>
            <p:ph type="body" idx="1"/>
          </p:nvPr>
        </p:nvSpPr>
        <p:spPr>
          <a:xfrm>
            <a:off x="628650" y="6478589"/>
            <a:ext cx="5716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12" name="Google Shape;912;p46"/>
          <p:cNvSpPr txBox="1">
            <a:spLocks noGrp="1"/>
          </p:cNvSpPr>
          <p:nvPr>
            <p:ph type="body" idx="2"/>
          </p:nvPr>
        </p:nvSpPr>
        <p:spPr>
          <a:xfrm>
            <a:off x="569957" y="871622"/>
            <a:ext cx="5476001" cy="4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/>
              <a:t>Jak se bránit?</a:t>
            </a:r>
            <a:endParaRPr/>
          </a:p>
        </p:txBody>
      </p:sp>
      <p:sp>
        <p:nvSpPr>
          <p:cNvPr id="913" name="Google Shape;913;p46"/>
          <p:cNvSpPr txBox="1">
            <a:spLocks noGrp="1"/>
          </p:cNvSpPr>
          <p:nvPr>
            <p:ph type="body" idx="3"/>
          </p:nvPr>
        </p:nvSpPr>
        <p:spPr>
          <a:xfrm>
            <a:off x="628650" y="1678676"/>
            <a:ext cx="7945391" cy="443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dirty="0"/>
              <a:t>Diskriminační postup obce při přidělování obecních bytů: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dirty="0"/>
              <a:t>Upozornit samosprávu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dirty="0"/>
              <a:t>Podnět VOP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dirty="0"/>
              <a:t>Podnět Ministerstvu vnitra – pokud jde o rozhodnutí, usnesení…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i="1" dirty="0"/>
              <a:t>Ministerstvo vykonává dozor nad rozhodnutími vydanými v samostatné působnosti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i="1" dirty="0"/>
              <a:t>Nemůže kontrolovat konkrétní přidělení/nepřidělení bytu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cs-CZ" sz="2000" dirty="0"/>
              <a:t>Žaloba proti diskriminaci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00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Diskriminace ze strany realitních kanceláří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Prohlášení RK, že si majitel nepřeje Ukrajince. Kdo se diskriminace dopouští?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b="1" dirty="0"/>
              <a:t>V případě, že zveřejněná nabídka pronájmu </a:t>
            </a:r>
            <a:r>
              <a:rPr lang="cs-CZ" dirty="0"/>
              <a:t>konkrétní nemovitosti, byť ve vlastnictví soukromé osoby, </a:t>
            </a:r>
            <a:r>
              <a:rPr lang="cs-CZ" b="1" dirty="0"/>
              <a:t>vylučuje příslušníky určitého etnika, dopouští se ten, kdo nabídku činí (vlastník či zprostředkovatel), přímé diskriminac</a:t>
            </a:r>
            <a:r>
              <a:rPr lang="cs-CZ" dirty="0"/>
              <a:t>e těchto osob v přístupu k bydlení z důvodu etnicity. </a:t>
            </a:r>
            <a:r>
              <a:rPr lang="cs-CZ" b="1" dirty="0"/>
              <a:t>Realitního makléře jako zprostředkovatele nikterak</a:t>
            </a:r>
            <a:r>
              <a:rPr lang="cs-CZ" dirty="0"/>
              <a:t> </a:t>
            </a:r>
            <a:r>
              <a:rPr lang="cs-CZ" b="1" dirty="0" err="1"/>
              <a:t>nevyviňuje</a:t>
            </a:r>
            <a:r>
              <a:rPr lang="cs-CZ" b="1" dirty="0"/>
              <a:t>, že jednal na základě požadavku vlastníka nemovitosti.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Pokud </a:t>
            </a:r>
            <a:r>
              <a:rPr lang="cs-CZ" b="1" dirty="0"/>
              <a:t>vlastník</a:t>
            </a:r>
            <a:r>
              <a:rPr lang="cs-CZ" dirty="0"/>
              <a:t> nemovitosti sdělí realitnímu makléři, že si nepřeje, aby byla druhou smluvní stranou osoba určitého etnika, </a:t>
            </a:r>
            <a:r>
              <a:rPr lang="cs-CZ" b="1" dirty="0"/>
              <a:t>dopouští se diskriminace, a to formou navádění</a:t>
            </a:r>
            <a:r>
              <a:rPr lang="cs-CZ" dirty="0"/>
              <a:t> (§ 4 odst. 5 antidiskriminačního zákona).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Zpráva veřejného ochránce práv, </a:t>
            </a:r>
            <a:r>
              <a:rPr lang="cs-CZ" dirty="0" err="1"/>
              <a:t>sp</a:t>
            </a:r>
            <a:r>
              <a:rPr lang="cs-CZ" dirty="0"/>
              <a:t>. zn. 112/2012/DIS, </a:t>
            </a:r>
            <a:r>
              <a:rPr lang="cs-CZ" dirty="0">
                <a:hlinkClick r:id="rId2"/>
              </a:rPr>
              <a:t>https://eso.ochrance.cz/Nalezene/Edit/2000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Diskriminace potvrzena soudem: </a:t>
            </a:r>
            <a:r>
              <a:rPr lang="cs-CZ" b="1" dirty="0"/>
              <a:t>Realitní makléř nemůže diskriminační pokyn ze strany vlastníka přijmout a považovat jej za závazný</a:t>
            </a:r>
            <a:r>
              <a:rPr lang="cs-CZ" dirty="0"/>
              <a:t> (rozsudek Okresního soudu v Litoměřicích ze dne 14. 8. 2015, </a:t>
            </a:r>
            <a:r>
              <a:rPr lang="cs-CZ" dirty="0" err="1"/>
              <a:t>sp</a:t>
            </a:r>
            <a:r>
              <a:rPr lang="cs-CZ" dirty="0"/>
              <a:t>. zn. 14 C 46/2013)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Platí i pro diskriminaci z jiných důvodů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6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Diskriminace ze strany realitních kanceláří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Již pouhý dotaz může být diskriminační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b="1" dirty="0"/>
              <a:t>K diskriminaci spotřebitele </a:t>
            </a:r>
            <a:r>
              <a:rPr lang="cs-CZ" dirty="0"/>
              <a:t>v souvislosti s poptávkou po nájmu bytu může dojít </a:t>
            </a:r>
            <a:r>
              <a:rPr lang="cs-CZ" b="1" dirty="0"/>
              <a:t>již tím, že je zájemce bez objektivního důvodu poskytovatelem dotazován na etnický původ</a:t>
            </a:r>
            <a:r>
              <a:rPr lang="cs-CZ" dirty="0"/>
              <a:t>. K porušení zákazu diskriminace spotřebitele není vždy nezbytné, aby následovalo odmítnutí prohlídky bytu z důvodu příslušnosti zájemce k určitému etniku či jiné jednání, při kterém by byl diskriminační přístup otevřeně projeven. (rozhodnutí Nejvyššího správního soudu ze dne 19. 7. 2018, </a:t>
            </a:r>
            <a:r>
              <a:rPr lang="cs-CZ" dirty="0" err="1"/>
              <a:t>sp</a:t>
            </a:r>
            <a:r>
              <a:rPr lang="cs-CZ" dirty="0"/>
              <a:t>. zn. 7 As 190/2017)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podobně lze uplatnit i u národnosti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ne každý dotaz na národnost/státní příslušnost je diskriminační, je třeba zvažovat důvod</a:t>
            </a:r>
          </a:p>
        </p:txBody>
      </p:sp>
    </p:spTree>
    <p:extLst>
      <p:ext uri="{BB962C8B-B14F-4D97-AF65-F5344CB8AC3E}">
        <p14:creationId xmlns:p14="http://schemas.microsoft.com/office/powerpoint/2010/main" val="131415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Důkazy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1" dirty="0"/>
              <a:t>Nahrávky</a:t>
            </a:r>
          </a:p>
          <a:p>
            <a:pPr marL="857250" lvl="1" indent="-342900" algn="just">
              <a:buFont typeface="Wingdings" panose="05000000000000000000" pitchFamily="2" charset="2"/>
              <a:buChar char="§"/>
            </a:pPr>
            <a:r>
              <a:rPr lang="cs-CZ" dirty="0"/>
              <a:t>Jako důkaz lze použít i nahrávku pořízenou bez souhlasu nahrávané osoby, přípustný zásah do osobnostních práv</a:t>
            </a:r>
          </a:p>
          <a:p>
            <a:pPr marL="85725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„Osobní povahu – jak z logiky věci plyne – zpravidla nemají projevy, ke kterým dochází při výkonu povolání, při obchodní či veřejné činnosti.“ (rozsudek Nejvyššího soudu ze dne 11. 5. 2005, </a:t>
            </a:r>
            <a:r>
              <a:rPr lang="cs-CZ" dirty="0" err="1"/>
              <a:t>sp</a:t>
            </a:r>
            <a:r>
              <a:rPr lang="cs-CZ" dirty="0"/>
              <a:t>. zn. 30 </a:t>
            </a:r>
            <a:r>
              <a:rPr lang="cs-CZ" dirty="0" err="1"/>
              <a:t>Cdo</a:t>
            </a:r>
            <a:r>
              <a:rPr lang="cs-CZ" dirty="0"/>
              <a:t> 64/2004)</a:t>
            </a:r>
          </a:p>
          <a:p>
            <a:pPr marL="85725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Zásah do práva na soukromí osoby, jejíž mluvený projev je zaznamenán, je zde plně ospravedlnitelný zájmem na ochraně slabší strany právního vztahu, jíž hrozí závažná újma, nelze-li tyto skutečnosti prokázat jiným způsobem.  (nález Ústavního soudu ze dne 9. 12. 2014, </a:t>
            </a:r>
            <a:r>
              <a:rPr lang="cs-CZ" dirty="0" err="1"/>
              <a:t>sp</a:t>
            </a:r>
            <a:r>
              <a:rPr lang="cs-CZ" dirty="0"/>
              <a:t>. zn. II. ÚS 1774/14)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62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A810-6C57-4439-9437-C43D5016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3FE5AF-99CE-4738-8C66-04B415F3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cs-CZ" dirty="0"/>
              <a:t>Dostupnost bydlení a bytová nouze – Ukrajinci a situace v ČR</a:t>
            </a:r>
          </a:p>
          <a:p>
            <a:pPr marL="457200" indent="-457200">
              <a:buAutoNum type="arabicPeriod"/>
            </a:pPr>
            <a:r>
              <a:rPr lang="cs-CZ" dirty="0"/>
              <a:t>Zákaz diskriminace v bydlení – právní úprava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/>
              <a:t>Antidiskriminační zákon, zákon o ochraně spotřebitele</a:t>
            </a:r>
          </a:p>
          <a:p>
            <a:pPr marL="457200" indent="-457200">
              <a:buAutoNum type="arabicPeriod"/>
            </a:pPr>
            <a:r>
              <a:rPr lang="cs-CZ" dirty="0"/>
              <a:t>Zakázané diskriminační důvody, národnost x státní příslušnost</a:t>
            </a:r>
          </a:p>
          <a:p>
            <a:pPr marL="457200" indent="-457200">
              <a:buAutoNum type="arabicPeriod"/>
            </a:pPr>
            <a:r>
              <a:rPr lang="cs-CZ" dirty="0"/>
              <a:t>Formy diskriminace</a:t>
            </a:r>
          </a:p>
          <a:p>
            <a:pPr marL="457200" indent="-457200">
              <a:buAutoNum type="arabicPeriod"/>
            </a:pPr>
            <a:r>
              <a:rPr lang="cs-CZ" dirty="0"/>
              <a:t>Diskriminace a obce</a:t>
            </a:r>
          </a:p>
          <a:p>
            <a:pPr marL="457200" indent="-457200">
              <a:buAutoNum type="arabicPeriod"/>
            </a:pPr>
            <a:r>
              <a:rPr lang="cs-CZ" dirty="0"/>
              <a:t>Diskriminace a realitní kanceláře a soukromí pronajímatelé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/>
              <a:t>Prokazování diskriminace</a:t>
            </a:r>
          </a:p>
          <a:p>
            <a:pPr marL="457200" indent="-457200">
              <a:buAutoNum type="arabicPeriod"/>
            </a:pPr>
            <a:r>
              <a:rPr lang="cs-CZ" dirty="0"/>
              <a:t>Obrana proti diskriminaci – veřejný ochránce práv, soudy, Česká obchodní inspekce</a:t>
            </a:r>
          </a:p>
          <a:p>
            <a:pPr marL="457200" indent="-457200">
              <a:buAutoNum type="arabicPeriod"/>
            </a:pPr>
            <a:r>
              <a:rPr lang="cs-CZ" dirty="0"/>
              <a:t>Rady pro pomáhající pracovníky</a:t>
            </a:r>
          </a:p>
          <a:p>
            <a:pPr marL="457200" indent="-457200">
              <a:buAutoNum type="arabicPeriod"/>
            </a:pPr>
            <a:r>
              <a:rPr lang="cs-CZ" dirty="0"/>
              <a:t>Kazuistiky a dotazy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44899-64A0-4D22-8A80-4F6A486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226321-8250-4BA9-8507-36FEA6A31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88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Důkazy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Situační testování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Metoda, která slouží ke zkoumání výskytu diskriminace ve společnosti nebo k prokazování diskriminace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Navozuje se situace, kdy je osoba z určité znevýhodněné skupiny záměrně vystavena možnému diskriminačnímu jednání, aniž by si osoba, jež se dopouští diskriminace, uvědomovala, že je její jednání sledováno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Situační testování se používá pro účely prokázání diskriminačního jednání v případech subjektů, o nichž se ví, že se diskriminace dopouštějí a slouží k získání dostatečných důkazních prostředků pro diskriminační spor proti diskriminující osobě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Nelze hovořit o provokaci, protože při něm nedochází k navádění k porušování zákonů</a:t>
            </a:r>
          </a:p>
        </p:txBody>
      </p:sp>
    </p:spTree>
    <p:extLst>
      <p:ext uri="{BB962C8B-B14F-4D97-AF65-F5344CB8AC3E}">
        <p14:creationId xmlns:p14="http://schemas.microsoft.com/office/powerpoint/2010/main" val="234573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Důkazy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Situační testování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Výsledky situačního testování a z něj pořízené záznamy mohou sloužit jako důkaz diskriminačního jednání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b="1" dirty="0"/>
              <a:t>Situační testování nevylučuje odpovědnost za diskriminaci </a:t>
            </a:r>
            <a:r>
              <a:rPr lang="cs-CZ" dirty="0"/>
              <a:t>(rozsudek Okresního soudu v Litoměřicích ze dne 14. 8. 2015, </a:t>
            </a:r>
            <a:r>
              <a:rPr lang="cs-CZ" dirty="0" err="1"/>
              <a:t>sp</a:t>
            </a:r>
            <a:r>
              <a:rPr lang="cs-CZ" dirty="0"/>
              <a:t>. zn. 14 C 46/2013) x pokud by ale žalobu podávala přímo testující osoba, může to mít vliv na přiznání zadostiučinění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51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Obrana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1. Podnět veřejnému ochránci práv (ombudsmanovi)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výhody: zdarma, neformálnost, zkušenost, hodnocení lze použít v dalších krocích (např. v soudním řízení)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nevýhody: soukromé subjekty nemusí ochránci poskytovat žádné informace, závěry ochránce nejsou právně vynutitelné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POZOR – lze využít jen u diskriminace z důvodů uvedených v ADZ (národnost), ne u jiných (státní příslušnost)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76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Obrana – postup VOP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3" y="1385156"/>
            <a:ext cx="5321167" cy="5092463"/>
          </a:xfrm>
        </p:spPr>
      </p:pic>
    </p:spTree>
    <p:extLst>
      <p:ext uri="{BB962C8B-B14F-4D97-AF65-F5344CB8AC3E}">
        <p14:creationId xmlns:p14="http://schemas.microsoft.com/office/powerpoint/2010/main" val="3424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Obrana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2. Antidiskriminační žaloba soudu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výhody: široký výčet nároků, sdílené důkazní břemeno (ne u národnosti!)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nevýhody: délka soudního řízení, nejistota výsledku, soudní poplatek, náklady řízení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POZOR – lze využít jen u diskriminace z důvodů uvedených v ADZ (národnost), ne u jiných (státní příslušnost)</a:t>
            </a:r>
          </a:p>
          <a:p>
            <a:pPr lvl="0"/>
            <a:endParaRPr lang="cs-CZ" b="1" dirty="0">
              <a:solidFill>
                <a:srgbClr val="008276"/>
              </a:solidFill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32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Obrana – soudní případy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7816609" cy="44397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Diskriminace se může dopustit i pronajímatel - omluva + 60 000 Kč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rozsudek Krajského soudu v Ostravě ze dne 13. 11. 2015, č. j. 71 Co 164/2015-113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Zákaz diskriminace musí dodržovat i realitní makléři a makléřky, snížení zadostiučinění z 60 000 Kč na 20 000 Kč  – diskriminační sdělení přes zprostředkovatele – menší zásah do důstojnosti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rozsudek Vrchního soudu v Olomouci ze dne 7. 1. 2016, </a:t>
            </a:r>
            <a:r>
              <a:rPr lang="cs-CZ" dirty="0" err="1"/>
              <a:t>sp</a:t>
            </a:r>
            <a:r>
              <a:rPr lang="cs-CZ" dirty="0"/>
              <a:t>. zn. 1 Co 124/2015)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Výzkumná zpráva veřejného ochránce práv „Rozhodování českých soudů o diskriminačních sporech“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https://eso.ochrance.cz/Nalezene/Edit/9478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87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Obrana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3. Podnět České obchodní inspekci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výhody: zdarma, rozsáhlá vyšetřovací oprávnění, nutná součinnost, rychlost kontroly, mlčenlivost orgánu o podateli, možnost udělit pokutu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nevýhody: podatel není účastníkem, pokuta do státního rozpočtu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POZOR – lze využít jen v případě diskriminace spotřebitele (diskriminace se musí dopouštět podnikatel – např. realitní kancelář)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444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proti diskriminaci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 se obracet na ČOI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podnět ke kontrole </a:t>
            </a:r>
            <a:r>
              <a:rPr lang="cs-CZ" dirty="0"/>
              <a:t>– neformální úkon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lze podat elektronicky: </a:t>
            </a:r>
            <a:r>
              <a:rPr lang="cs-CZ" dirty="0">
                <a:hlinkClick r:id="rId2"/>
              </a:rPr>
              <a:t>www.coi.cz/podatelna</a:t>
            </a:r>
            <a:endParaRPr lang="cs-CZ" dirty="0"/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lze využít náš formulář </a:t>
            </a:r>
            <a:r>
              <a:rPr lang="cs-CZ" i="1" dirty="0"/>
              <a:t>Podnět České obchodní inspekci: </a:t>
            </a:r>
            <a:r>
              <a:rPr lang="cs-CZ" dirty="0">
                <a:hlinkClick r:id="rId3"/>
              </a:rPr>
              <a:t>www.ochrance.cz/situace/formulare</a:t>
            </a:r>
            <a:endParaRPr lang="cs-CZ" dirty="0"/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uvést všechny </a:t>
            </a:r>
            <a:r>
              <a:rPr lang="cs-CZ" b="1" dirty="0"/>
              <a:t>důkazy</a:t>
            </a:r>
            <a:r>
              <a:rPr lang="cs-CZ" dirty="0"/>
              <a:t>! (nahrávka je přijatelný důkaz)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na zahájení kontroly není právní nárok, podatel podnětu není účastníkem kontroly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v podnětu </a:t>
            </a:r>
            <a:r>
              <a:rPr lang="cs-CZ" b="1" dirty="0"/>
              <a:t>požádat o vyrozumění</a:t>
            </a:r>
            <a:r>
              <a:rPr lang="cs-CZ" dirty="0"/>
              <a:t>, jak ČOI s podnětem naložila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/>
              <a:t>zbavení </a:t>
            </a:r>
            <a:r>
              <a:rPr lang="cs-CZ" dirty="0"/>
              <a:t>povinnosti mlčenlivosti vs. ochrana totožnosti podatele – nutné důkladně zvážit</a:t>
            </a:r>
          </a:p>
        </p:txBody>
      </p:sp>
    </p:spTree>
    <p:extLst>
      <p:ext uri="{BB962C8B-B14F-4D97-AF65-F5344CB8AC3E}">
        <p14:creationId xmlns:p14="http://schemas.microsoft.com/office/powerpoint/2010/main" val="211783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proti diskriminaci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Postup ČOI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ČOI musí: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podnět ke kontrole </a:t>
            </a:r>
            <a:r>
              <a:rPr lang="cs-CZ" b="1" dirty="0"/>
              <a:t>přijmout včetně </a:t>
            </a:r>
            <a:r>
              <a:rPr lang="cs-CZ" dirty="0"/>
              <a:t>veškerých </a:t>
            </a:r>
            <a:r>
              <a:rPr lang="cs-CZ" b="1" dirty="0"/>
              <a:t>příloh</a:t>
            </a:r>
            <a:r>
              <a:rPr lang="cs-CZ" dirty="0"/>
              <a:t>: písemnosti, nahrávky, přepisy SMS zpráv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zabývat se </a:t>
            </a:r>
            <a:r>
              <a:rPr lang="cs-CZ" b="1" dirty="0"/>
              <a:t>všemi</a:t>
            </a:r>
            <a:r>
              <a:rPr lang="cs-CZ" dirty="0"/>
              <a:t> namítanými skutečnostmi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vyrozumět</a:t>
            </a:r>
            <a:r>
              <a:rPr lang="cs-CZ" dirty="0"/>
              <a:t> do 30 dní podatele o tom, jak s podnětem naložili (pokud o to požádal)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zahájit </a:t>
            </a:r>
            <a:r>
              <a:rPr lang="cs-CZ" b="1" dirty="0"/>
              <a:t>kontrolu</a:t>
            </a:r>
            <a:r>
              <a:rPr lang="cs-CZ" dirty="0"/>
              <a:t>, pokud to podnět odůvodňuje (úřední povinnost)</a:t>
            </a:r>
          </a:p>
          <a:p>
            <a:pPr marL="8572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zahájit </a:t>
            </a:r>
            <a:r>
              <a:rPr lang="cs-CZ" b="1" dirty="0"/>
              <a:t>správní řízení </a:t>
            </a:r>
            <a:r>
              <a:rPr lang="cs-CZ" dirty="0"/>
              <a:t>o deliktu, pokud okolnosti nasvědčují tomu, že došlo k porušení právních předpisů</a:t>
            </a:r>
            <a:endParaRPr lang="cs-CZ" b="1" dirty="0">
              <a:solidFill>
                <a:srgbClr val="008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proti diskriminaci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28650" y="6479183"/>
            <a:ext cx="7637045" cy="36453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Nesprávný postup ČOI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je-li inspektorát ČOI nečinný – podnět k přijetí </a:t>
            </a:r>
            <a:r>
              <a:rPr lang="cs-CZ" b="1" dirty="0"/>
              <a:t>opatření proti nečinnosti</a:t>
            </a:r>
            <a:r>
              <a:rPr lang="cs-CZ" dirty="0"/>
              <a:t> k ústřednímu inspektorátu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nespokojenost s postupem ČOI – </a:t>
            </a:r>
            <a:r>
              <a:rPr lang="cs-CZ" b="1" dirty="0"/>
              <a:t>stížnost</a:t>
            </a:r>
            <a:r>
              <a:rPr lang="cs-CZ" dirty="0"/>
              <a:t> příslušnému inspektorátu ČOI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0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2D269-C197-484A-9BA8-28A4C96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 bydlení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FC167-501F-4997-87AF-CB25D85C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841F21-99B6-46EF-8B4F-049B97052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6478589"/>
            <a:ext cx="7592324" cy="3651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*PAQ </a:t>
            </a:r>
            <a:r>
              <a:rPr lang="cs-CZ" dirty="0" err="1"/>
              <a:t>Research</a:t>
            </a:r>
            <a:r>
              <a:rPr lang="cs-CZ" dirty="0"/>
              <a:t>. Integrace uprchlíků na trhu práce a v bydlení. Online, PDF. PAQ </a:t>
            </a:r>
            <a:r>
              <a:rPr lang="cs-CZ" dirty="0" err="1"/>
              <a:t>Research</a:t>
            </a:r>
            <a:r>
              <a:rPr lang="cs-CZ" dirty="0"/>
              <a:t> 2023. Dostupné z: </a:t>
            </a:r>
            <a:r>
              <a:rPr lang="cs-CZ" dirty="0">
                <a:hlinkClick r:id="rId2"/>
              </a:rPr>
              <a:t>https://ec.europa.eu/migrant-integration/system/files/2023-10/PAQ_UA_Prace_bydleni_8_2023.pdf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376A35-F18C-4015-B7DD-A55B364BA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Data k Ukrajincům v ČR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6E2A59-5699-4D63-86C5-893BB2C7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8357408" cy="443970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Počet lidí s dočasnou ochranou v ČR: 387 000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70 % v nájmu, 16 % zůstává na ubytovnách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Výzkum PAQ: s diskriminací se při hledání bydlení setkalo 29 % ukrajinských uprchlíků*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VOP podněty nemá</a:t>
            </a:r>
          </a:p>
        </p:txBody>
      </p:sp>
    </p:spTree>
    <p:extLst>
      <p:ext uri="{BB962C8B-B14F-4D97-AF65-F5344CB8AC3E}">
        <p14:creationId xmlns:p14="http://schemas.microsoft.com/office/powerpoint/2010/main" val="31695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proti diskriminaci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28650" y="6479183"/>
            <a:ext cx="7637045" cy="36453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Nesprávný postup ČOI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ČOI je správní úřad – ochránce může šetřit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bydlení častým tématem (co je diskriminace, jak má ČOI efektivně postupovat…)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šetření VOP může vést k nápravě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např. zpráva veřejného ochránce práv ze dne 11. 2. 2020, </a:t>
            </a:r>
            <a:r>
              <a:rPr lang="cs-CZ" dirty="0" err="1"/>
              <a:t>sp</a:t>
            </a:r>
            <a:r>
              <a:rPr lang="cs-CZ" dirty="0"/>
              <a:t>. zn. 571/2018/VOP, </a:t>
            </a:r>
            <a:r>
              <a:rPr lang="cs-CZ" dirty="0">
                <a:hlinkClick r:id="rId2"/>
              </a:rPr>
              <a:t>https://eso.ochrance.cz/</a:t>
            </a:r>
            <a:r>
              <a:rPr lang="cs-CZ" dirty="0" err="1">
                <a:hlinkClick r:id="rId2"/>
              </a:rPr>
              <a:t>Nalezene</a:t>
            </a:r>
            <a:r>
              <a:rPr lang="cs-CZ" dirty="0">
                <a:hlinkClick r:id="rId2"/>
              </a:rPr>
              <a:t>/Edit/7974</a:t>
            </a:r>
            <a:r>
              <a:rPr lang="cs-CZ" dirty="0"/>
              <a:t>; zpráva veřejného ochránce práv ze dne 7. 10. 2015, </a:t>
            </a:r>
            <a:r>
              <a:rPr lang="cs-CZ" dirty="0" err="1"/>
              <a:t>sp</a:t>
            </a:r>
            <a:r>
              <a:rPr lang="cs-CZ" dirty="0"/>
              <a:t>. zn. 4006/2015/VOP, </a:t>
            </a:r>
            <a:r>
              <a:rPr lang="cs-CZ" dirty="0">
                <a:hlinkClick r:id="rId3"/>
              </a:rPr>
              <a:t>https://eso.ochrance.cz/Nalezene/Edit/5838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zprávu ochránce lze využít v soudním řízení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81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proti diskriminaci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Efektivní pomoc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Doporučení pro pomáhající pracovníky: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Pokud má klient české občanství, uvádět! Může pomoci k prokázání, že jde o diskriminaci z důvodu národnosti (silnější ochrana než u státní příslušnosti)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Shromáždit důkazy (uložit </a:t>
            </a:r>
            <a:r>
              <a:rPr lang="cs-CZ" dirty="0" err="1"/>
              <a:t>printscreeny</a:t>
            </a:r>
            <a:r>
              <a:rPr lang="cs-CZ" dirty="0"/>
              <a:t>, elektronickou komunikaci, nahrávky, záznamy ze situačního testování, svědky…)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Zjistit, čeho chce klient dosáhnout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Zjistit, co je ochoten „investovat“ (finance, čas, rizika…)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V případě pochybností – obrátit se na VOP – posoudíme, poradíme…</a:t>
            </a:r>
          </a:p>
        </p:txBody>
      </p:sp>
    </p:spTree>
    <p:extLst>
      <p:ext uri="{BB962C8B-B14F-4D97-AF65-F5344CB8AC3E}">
        <p14:creationId xmlns:p14="http://schemas.microsoft.com/office/powerpoint/2010/main" val="3242939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72381-2228-4BD9-9C33-91DA407D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12A29-9B4E-4E6F-BACE-F893D6DC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>
                <a:hlinkClick r:id="rId2"/>
              </a:rPr>
              <a:t>mikulcicka@ochrance.cz</a:t>
            </a:r>
            <a:endParaRPr lang="cs-CZ" sz="2000" dirty="0"/>
          </a:p>
          <a:p>
            <a:r>
              <a:rPr lang="cs-CZ" sz="2000" dirty="0">
                <a:hlinkClick r:id="rId2"/>
              </a:rPr>
              <a:t>krickova@ochrance.cz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hlinkClick r:id="rId3"/>
              </a:rPr>
              <a:t>www.ochrance.cz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www.eso.ochrance.cz</a:t>
            </a:r>
            <a:r>
              <a:rPr lang="cs-CZ" sz="2000" dirty="0"/>
              <a:t> – Evidence stanovisek ochránce</a:t>
            </a:r>
          </a:p>
          <a:p>
            <a:r>
              <a:rPr lang="cs-CZ" sz="2000" dirty="0">
                <a:hlinkClick r:id="rId5"/>
              </a:rPr>
              <a:t>www.facebook.com</a:t>
            </a:r>
            <a:r>
              <a:rPr lang="cs-CZ" sz="2000" dirty="0"/>
              <a:t>: Veřejný ochránce práv – ombudsman</a:t>
            </a:r>
          </a:p>
          <a:p>
            <a:r>
              <a:rPr lang="cs-CZ" sz="2000" dirty="0">
                <a:hlinkClick r:id="rId6"/>
              </a:rPr>
              <a:t>www.twitter.com/ochranceprav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804E1B-3EEF-4902-B06F-4C8E9ABE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B7F66B1-8577-48E3-A88D-3752C71D5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4126116-8635-441D-9F32-A7AAAA200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4AD06EC-4692-4CFA-908E-166F26153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8DDDF7D1-E110-4E49-B122-18A07D48D9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44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2D269-C197-484A-9BA8-28A4C96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 bydlení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FC167-501F-4997-87AF-CB25D85C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841F21-99B6-46EF-8B4F-049B97052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6478589"/>
            <a:ext cx="7592324" cy="365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376A35-F18C-4015-B7DD-A55B364BA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Podmínky v Česku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6E2A59-5699-4D63-86C5-893BB2C72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Bytová nouze v Česku obecně: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b="1" dirty="0"/>
              <a:t>154 tisíc lidí v bytové nouzi</a:t>
            </a:r>
            <a:r>
              <a:rPr lang="cs-CZ" dirty="0"/>
              <a:t>, třetina z toho jsou děti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Část z nich odkázána na ubytovny, azylové domy…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Dalších </a:t>
            </a:r>
            <a:r>
              <a:rPr lang="cs-CZ" b="1" dirty="0"/>
              <a:t>1,6 milionu osob </a:t>
            </a:r>
            <a:r>
              <a:rPr lang="cs-CZ" dirty="0"/>
              <a:t>je </a:t>
            </a:r>
            <a:r>
              <a:rPr lang="cs-CZ" b="1" dirty="0"/>
              <a:t>ohroženo ztrátou bydlení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b="1" dirty="0"/>
              <a:t>Neexistuje</a:t>
            </a:r>
            <a:r>
              <a:rPr lang="cs-CZ" dirty="0"/>
              <a:t> ucelený </a:t>
            </a:r>
            <a:r>
              <a:rPr lang="cs-CZ" b="1" dirty="0"/>
              <a:t>systém sociálního bydlení </a:t>
            </a:r>
            <a:r>
              <a:rPr lang="cs-CZ" dirty="0"/>
              <a:t>pro ohrožené lidi, právo na bydlení vnitrostátní právo neupravuje. Lidé v nouzi odkázáni na pomoc nevládních organizací (x ÚS: rozpor s mezinárodními závazky).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Ohrožených skupin více: senioři, samoživitelé, Romové, ale i </a:t>
            </a:r>
            <a:r>
              <a:rPr lang="cs-CZ" b="1" dirty="0"/>
              <a:t>cizinci</a:t>
            </a:r>
            <a:r>
              <a:rPr lang="cs-CZ" dirty="0"/>
              <a:t> 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Výzkum VOP 2021 (občané EU): řada realitních kanceláří, ale i pronajímatelů, nereaguje na poptávku projevenou v cizím jazyce, anebo otevřeně sdělí, že cizincům své služby nenabízejí. Situace často řešitelná pouze přes českého zprostředkovatele, který bydlení s pronajímateli domlouvá v českém jazyce a nezřídka se dokonce za cizince musí „zaručit“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Uprchlíci z Ukrajiny tak přichází do již tak nefunkčního systému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Jednou z příčin bytové nouze: </a:t>
            </a:r>
            <a:r>
              <a:rPr lang="cs-CZ" b="1" dirty="0"/>
              <a:t>diskriminace</a:t>
            </a:r>
          </a:p>
        </p:txBody>
      </p:sp>
    </p:spTree>
    <p:extLst>
      <p:ext uri="{BB962C8B-B14F-4D97-AF65-F5344CB8AC3E}">
        <p14:creationId xmlns:p14="http://schemas.microsoft.com/office/powerpoint/2010/main" val="401119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Relevantní právní předpisy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9232" y="1624263"/>
            <a:ext cx="8783052" cy="4746057"/>
          </a:xfrm>
        </p:spPr>
        <p:txBody>
          <a:bodyPr>
            <a:normAutofit/>
          </a:bodyPr>
          <a:lstStyle/>
          <a:p>
            <a:r>
              <a:rPr lang="cs-CZ" dirty="0"/>
              <a:t>Diskriminací není každá subjektivně pociťovaná nespravedlnost - za diskriminaci se považuje pouze jednání popsané a zakázané právem: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Listina základních práv a svobod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Směrnice 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Antidiskriminační zákon (zákon č. 198/2009 Sb.)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Zákon o ochraně spotřebitele (zákon č. 634/1992 Sb.)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9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Co je diskriminace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nerovné, méně příznivé zacházení (přímá diskriminace) / znevýhodnění na základě zdánlivě neutrálního kritéria (nepřímá diskriminace)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ve srovnatelné situaci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kvůli diskriminačnímu důvodu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např. rasa, etnický původ, </a:t>
            </a:r>
            <a:r>
              <a:rPr lang="cs-CZ" b="1" dirty="0"/>
              <a:t>národnost</a:t>
            </a:r>
            <a:r>
              <a:rPr lang="cs-CZ" dirty="0"/>
              <a:t>, pohlaví, sexuální orientace, věk, zdravotní postižení, náboženské vyznání, víra, světonázor, </a:t>
            </a:r>
            <a:r>
              <a:rPr lang="cs-CZ" b="1" dirty="0"/>
              <a:t>státní příslušnost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 oblasti, v níž je diskriminace zakázána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např. práce a zaměstnání, zdravotní péče, vzdělání, zboží a služby, </a:t>
            </a:r>
            <a:r>
              <a:rPr lang="cs-CZ" b="1" dirty="0"/>
              <a:t>bydlení</a:t>
            </a:r>
            <a:r>
              <a:rPr lang="cs-CZ" dirty="0"/>
              <a:t> (antidiskriminační zákon)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bez objektivního odůvodnění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cs-CZ" dirty="0"/>
              <a:t>typicky otázka legitimního cíle, přiměřenosti a nezbytnosti</a:t>
            </a:r>
          </a:p>
        </p:txBody>
      </p:sp>
    </p:spTree>
    <p:extLst>
      <p:ext uri="{BB962C8B-B14F-4D97-AF65-F5344CB8AC3E}">
        <p14:creationId xmlns:p14="http://schemas.microsoft.com/office/powerpoint/2010/main" val="252316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Antidiskriminační zákon - oblasti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84" y="1770653"/>
            <a:ext cx="4302256" cy="43224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844" y="1770653"/>
            <a:ext cx="4936273" cy="42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Antidiskriminační zákon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SzPts val="2400"/>
              <a:buFont typeface="Wingdings" panose="05000000000000000000" pitchFamily="2" charset="2"/>
              <a:buChar char="§"/>
            </a:pPr>
            <a:r>
              <a:rPr lang="cs-CZ" dirty="0"/>
              <a:t>Antidiskriminační zákon zakazuje diskriminaci </a:t>
            </a:r>
            <a:r>
              <a:rPr lang="cs-CZ" b="1" dirty="0"/>
              <a:t>v přístupu k bydlení</a:t>
            </a:r>
            <a:r>
              <a:rPr lang="cs-CZ" dirty="0"/>
              <a:t>, pokud je </a:t>
            </a:r>
            <a:r>
              <a:rPr lang="cs-CZ" b="1" dirty="0"/>
              <a:t>nabízeno veřejnosti </a:t>
            </a:r>
            <a:r>
              <a:rPr lang="cs-CZ" dirty="0"/>
              <a:t>nebo při jeho poskytování</a:t>
            </a:r>
          </a:p>
          <a:p>
            <a:pPr marL="857250" lvl="1" indent="-342900">
              <a:buSzPts val="2400"/>
              <a:buFont typeface="Wingdings" panose="05000000000000000000" pitchFamily="2" charset="2"/>
              <a:buChar char="§"/>
            </a:pPr>
            <a:r>
              <a:rPr lang="cs-CZ" dirty="0"/>
              <a:t>bydlení nabízené na komerčním trhu (typicky prostřednictvím RK, inzerce…)</a:t>
            </a:r>
          </a:p>
          <a:p>
            <a:pPr marL="857250" lvl="1" indent="-342900">
              <a:buSzPts val="2400"/>
              <a:buFont typeface="Wingdings" panose="05000000000000000000" pitchFamily="2" charset="2"/>
              <a:buChar char="§"/>
            </a:pPr>
            <a:r>
              <a:rPr lang="cs-CZ" dirty="0"/>
              <a:t>obecní bydlení</a:t>
            </a:r>
          </a:p>
          <a:p>
            <a:pPr marL="857250" lvl="1" indent="-342900">
              <a:buSzPts val="2400"/>
              <a:buFont typeface="Wingdings" panose="05000000000000000000" pitchFamily="2" charset="2"/>
              <a:buChar char="§"/>
            </a:pPr>
            <a:r>
              <a:rPr lang="cs-CZ" dirty="0"/>
              <a:t>X zákaz diskriminace se nevztahuje na nabízení bytu mezi rodinou, přáteli…</a:t>
            </a:r>
          </a:p>
          <a:p>
            <a:pPr marL="342900" indent="-342900">
              <a:buSzPts val="2400"/>
              <a:buFont typeface="Wingdings" panose="05000000000000000000" pitchFamily="2" charset="2"/>
              <a:buChar char="§"/>
            </a:pPr>
            <a:r>
              <a:rPr lang="cs-CZ" dirty="0"/>
              <a:t>Proti diskriminaci se lze bránit antidiskriminační žalobou u soudu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1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Diskriminace v bydlení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Zákon o ochraně spotřebitele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Zákon o ochraně spotřebitele (</a:t>
            </a:r>
            <a:r>
              <a:rPr lang="cs-CZ" dirty="0" err="1"/>
              <a:t>ZoS</a:t>
            </a:r>
            <a:r>
              <a:rPr lang="cs-CZ" dirty="0"/>
              <a:t>), § 6: </a:t>
            </a:r>
          </a:p>
          <a:p>
            <a:pPr algn="ctr"/>
            <a:r>
              <a:rPr lang="cs-CZ" b="1" dirty="0"/>
              <a:t>„Prodávající nesmí při prodeji výrobků nebo poskytování služeb spotřebitele diskriminovat“</a:t>
            </a:r>
          </a:p>
          <a:p>
            <a:pPr algn="just"/>
            <a:endParaRPr lang="cs-CZ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Pokud bydlení poskytuje či zprostředkovává </a:t>
            </a:r>
            <a:r>
              <a:rPr lang="cs-CZ" b="1" dirty="0"/>
              <a:t>podnikatel</a:t>
            </a:r>
            <a:r>
              <a:rPr lang="cs-CZ" dirty="0"/>
              <a:t>, musí dodržovat také zákaz diskriminace podle </a:t>
            </a:r>
            <a:r>
              <a:rPr lang="cs-CZ" dirty="0" err="1"/>
              <a:t>ZoS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Typicky </a:t>
            </a:r>
            <a:r>
              <a:rPr lang="cs-CZ" b="1" dirty="0"/>
              <a:t>realitní kanceláře</a:t>
            </a:r>
            <a:r>
              <a:rPr lang="cs-CZ" dirty="0"/>
              <a:t>, ale i podnikající osoby nabízející bydlení v rámci své podnikatelské činnosti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Za porušení zákazu diskriminace pokuta až 3 000 000 Kč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Dozor nad dodržováním zákazu diskriminace ze strany podnikatelů vykonává </a:t>
            </a:r>
            <a:r>
              <a:rPr lang="cs-CZ" b="1" dirty="0"/>
              <a:t>Česká obchodní inspekce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769903"/>
      </p:ext>
    </p:extLst>
  </p:cSld>
  <p:clrMapOvr>
    <a:masterClrMapping/>
  </p:clrMapOvr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28225EBB-2630-48DB-8B24-ADFFC27FC8DA}"/>
    </a:ext>
  </a:extLst>
</a:theme>
</file>

<file path=ppt/theme/theme2.xml><?xml version="1.0" encoding="utf-8"?>
<a:theme xmlns:a="http://schemas.openxmlformats.org/drawingml/2006/main" name="Ombudsman oranžová">
  <a:themeElements>
    <a:clrScheme name="Ombudsman_oranžová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F7D28"/>
      </a:accent1>
      <a:accent2>
        <a:srgbClr val="FF9933"/>
      </a:accent2>
      <a:accent3>
        <a:srgbClr val="FFCC66"/>
      </a:accent3>
      <a:accent4>
        <a:srgbClr val="FFFFCC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10AD2DC5-92D1-4CE1-A1A3-A71AFEE65653}"/>
    </a:ext>
  </a:extLst>
</a:theme>
</file>

<file path=ppt/theme/theme3.xml><?xml version="1.0" encoding="utf-8"?>
<a:theme xmlns:a="http://schemas.openxmlformats.org/drawingml/2006/main" name="1_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28225EBB-2630-48DB-8B24-ADFFC27FC8DA}"/>
    </a:ext>
  </a:extLst>
</a:theme>
</file>

<file path=ppt/theme/theme4.xml><?xml version="1.0" encoding="utf-8"?>
<a:theme xmlns:a="http://schemas.openxmlformats.org/drawingml/2006/main" name="2_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28225EBB-2630-48DB-8B24-ADFFC27FC8DA}"/>
    </a:ext>
  </a:extLst>
</a:theme>
</file>

<file path=ppt/theme/theme5.xml><?xml version="1.0" encoding="utf-8"?>
<a:theme xmlns:a="http://schemas.openxmlformats.org/drawingml/2006/main" name="3_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modra.potx" id="{8BA34C24-5B5A-475B-94E9-9F52829477A6}" vid="{9DB4D539-7C7B-4AA6-BAAC-1B2E8C634E2E}"/>
    </a:ext>
  </a:extLst>
</a:theme>
</file>

<file path=ppt/theme/theme6.xml><?xml version="1.0" encoding="utf-8"?>
<a:theme xmlns:a="http://schemas.openxmlformats.org/drawingml/2006/main" name="4_Ombudsman">
  <a:themeElements>
    <a:clrScheme name="Ombudsman_obecny">
      <a:dk1>
        <a:srgbClr val="000000"/>
      </a:dk1>
      <a:lt1>
        <a:srgbClr val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AA3BA-EC0A-403C-8EC2-7E20580B4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41C885-7DE4-4726-BDDC-66042D884F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ea5b64-986d-4ed0-9f25-146f1d978e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7EF3D8-BFDA-4AF8-8F32-969967C30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Prezentace_DIS</Template>
  <TotalTime>517</TotalTime>
  <Words>2432</Words>
  <Application>Microsoft Office PowerPoint</Application>
  <PresentationFormat>Předvádění na obrazovce (4:3)</PresentationFormat>
  <Paragraphs>279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Ombudsman</vt:lpstr>
      <vt:lpstr>Ombudsman oranžová</vt:lpstr>
      <vt:lpstr>1_Ombudsman</vt:lpstr>
      <vt:lpstr>2_Ombudsman</vt:lpstr>
      <vt:lpstr>3_Ombudsman</vt:lpstr>
      <vt:lpstr>4_Ombudsman</vt:lpstr>
      <vt:lpstr>Diskriminace ukrajinců v přístupu k bydlení</vt:lpstr>
      <vt:lpstr>osnova</vt:lpstr>
      <vt:lpstr>Dostupnost bydlení</vt:lpstr>
      <vt:lpstr>Dostupnost bydlení</vt:lpstr>
      <vt:lpstr>Právní úprava diskriminace</vt:lpstr>
      <vt:lpstr>Právní úprava diskriminace</vt:lpstr>
      <vt:lpstr>Právní úprava diskriminace</vt:lpstr>
      <vt:lpstr>Diskriminace v bydlení</vt:lpstr>
      <vt:lpstr>Diskriminace v bydlení</vt:lpstr>
      <vt:lpstr>Diskriminace v bydlení</vt:lpstr>
      <vt:lpstr>Formy diskriminace</vt:lpstr>
      <vt:lpstr>Formy diskriminace</vt:lpstr>
      <vt:lpstr>Další Formy diskriminace</vt:lpstr>
      <vt:lpstr>Další formy diskriminace</vt:lpstr>
      <vt:lpstr>DISKRIMINACE V BYDLENÍ</vt:lpstr>
      <vt:lpstr>DISKRIMINAČNÍ POSTUP OBCE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Diskriminace v bydlení</vt:lpstr>
      <vt:lpstr>Obrana proti diskriminaci</vt:lpstr>
      <vt:lpstr>Obrana proti diskriminaci</vt:lpstr>
      <vt:lpstr>Obrana proti diskriminaci</vt:lpstr>
      <vt:lpstr>Obrana proti diskriminaci</vt:lpstr>
      <vt:lpstr>Obrana proti diskriminaci</vt:lpstr>
      <vt:lpstr>Děkujeme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Mikulčická Jana, Mgr.</dc:creator>
  <cp:keywords>MF</cp:keywords>
  <cp:lastModifiedBy>Mikulčická Jana, Mgr.</cp:lastModifiedBy>
  <cp:revision>88</cp:revision>
  <cp:lastPrinted>2024-03-27T16:58:59Z</cp:lastPrinted>
  <dcterms:created xsi:type="dcterms:W3CDTF">2024-03-26T16:01:50Z</dcterms:created>
  <dcterms:modified xsi:type="dcterms:W3CDTF">2024-05-03T08:39:40Z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