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8" r:id="rId5"/>
    <p:sldId id="399" r:id="rId6"/>
    <p:sldId id="422" r:id="rId7"/>
    <p:sldId id="557" r:id="rId8"/>
    <p:sldId id="558" r:id="rId9"/>
    <p:sldId id="563" r:id="rId10"/>
    <p:sldId id="564" r:id="rId11"/>
    <p:sldId id="561" r:id="rId12"/>
    <p:sldId id="571" r:id="rId13"/>
    <p:sldId id="565" r:id="rId14"/>
    <p:sldId id="566" r:id="rId15"/>
    <p:sldId id="567" r:id="rId16"/>
    <p:sldId id="568" r:id="rId17"/>
    <p:sldId id="569" r:id="rId18"/>
    <p:sldId id="570" r:id="rId19"/>
    <p:sldId id="275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D4D6"/>
    <a:srgbClr val="5BB3D0"/>
    <a:srgbClr val="76FFDD"/>
    <a:srgbClr val="000066"/>
    <a:srgbClr val="022594"/>
    <a:srgbClr val="56A3CD"/>
    <a:srgbClr val="64CCD4"/>
    <a:srgbClr val="FFFFFF"/>
    <a:srgbClr val="6B6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4" autoAdjust="0"/>
    <p:restoredTop sz="90924"/>
  </p:normalViewPr>
  <p:slideViewPr>
    <p:cSldViewPr>
      <p:cViewPr varScale="1">
        <p:scale>
          <a:sx n="104" d="100"/>
          <a:sy n="104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A5B0D11B-9892-4B9A-B895-29CEDB7C354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2" y="9428586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6C63535-B084-4CDF-844D-816EFC17A1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63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2A412B28-9A26-4E95-A2E8-241599E107B3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D889228-6275-446E-B0E6-AC66B557D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38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8374" indent="-2878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1344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1881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2419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957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494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4032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4569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EA6E11-50AC-4EE0-ABF0-D70E4E7BAA78}" type="slidenum">
              <a:rPr lang="cs-CZ" altLang="cs-CZ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71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71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020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97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87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925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7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254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581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589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052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49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95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889228-6275-446E-B0E6-AC66B557DF5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6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411760" y="1844824"/>
            <a:ext cx="6336704" cy="157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0" algn="ctr">
              <a:lnSpc>
                <a:spcPts val="2500"/>
              </a:lnSpc>
              <a:spcBef>
                <a:spcPts val="1700"/>
              </a:spcBef>
              <a:buNone/>
            </a:pP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Stálá komise MPSV pro adaptaci </a:t>
            </a:r>
            <a:b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a integraci osob s dočasnou ochranou</a:t>
            </a:r>
          </a:p>
          <a:p>
            <a:pPr lvl="0" algn="ctr">
              <a:lnSpc>
                <a:spcPts val="2500"/>
              </a:lnSpc>
              <a:spcBef>
                <a:spcPts val="1700"/>
              </a:spcBef>
              <a:buNone/>
            </a:pPr>
            <a:r>
              <a:rPr lang="cs-CZ" altLang="cs-CZ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Nový systém posuzování zdravotního stavu </a:t>
            </a:r>
            <a:br>
              <a:rPr lang="cs-CZ" altLang="cs-CZ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2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pro účely humanitární dávky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411760" y="5373216"/>
            <a:ext cx="673224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Mgr. Michal Novák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ředitel odboru odvolání a správních činností nepojistných dávek a LPS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Mgr. Petra Rambousková</a:t>
            </a: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vedoucí oddělení správních činností nepojistných dávek a koncepce LPS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05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800" b="1" u="sng" kern="10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rocesní stránka nového posuzování</a:t>
            </a:r>
            <a:endParaRPr lang="cs-CZ" sz="1800" kern="100" dirty="0">
              <a:solidFill>
                <a:srgbClr val="00009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posouzení zdravotního stavu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osoba podává u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IPZS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elektronicky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(ePortál ČSSZ)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obsahuje kontaktní údaje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ošetřujících lékařů v ČR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lze přiložit podklady k posouzení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českém jazyce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ONZP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provádí posouzení omezení soběstačnosti ve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vlastním sociálním prostředí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osoby (osoba musí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umožnit vstup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domácnost x zařízení)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osoba může být vyzvána k podrobení se odbornému vyšetření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či další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součinnosti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IPZS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platnost posudku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může být časově omezena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IPZS vyhotoví posudek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30 pracovních dnů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podání žádosti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posouzení, posudek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zasílá osobě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nejpozději následující pracovní den po jeho vyhotovení a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ÚP odesílá výsledek posouzení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ÚP zohlední výsledek posouzení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probíhajícím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řízení o dávce,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resp. v řízení,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 bude zahájeno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základě uznání osoby za osobu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omezením soběstačnosti</a:t>
            </a:r>
          </a:p>
          <a:p>
            <a:pPr marL="342900" lvl="0" indent="-342900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cký objekt 6" descr="Soudce samčího pohlaví se souvislou výplní">
            <a:extLst>
              <a:ext uri="{FF2B5EF4-FFF2-40B4-BE49-F238E27FC236}">
                <a16:creationId xmlns:a16="http://schemas.microsoft.com/office/drawing/2014/main" id="{4E45D2DB-B3DD-547A-27EA-FBE1977FF3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36665" y="5595367"/>
            <a:ext cx="1070670" cy="107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1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posudková kritéria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soba s omezením soběstačnosti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 nárok na dávku dle stanoveného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stupně omezení soběstačnosti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soba s omezením soběstačnosti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osoba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starší jednoho roku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 v důsledku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DNZS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vyžaduje pomoc jiné fyzické osoby při zvládání činností a schopností v oblastech vymezených zákonem v rozsahu odpovídajícímu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alespoň stupni 1 omezení soběstačnosti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DNZS → nepříznivý zdravotní stav, který podle poznatků lékařské vědy trvá nebo má trvat déle než jeden rok</a:t>
            </a:r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hodnocené oblasti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AutoNum type="alphaLcParenR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obilita (váha 10 %)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AutoNum type="alphaLcParenR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kognitivní a komunikační schopnosti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[váha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spolu s c) 15 %]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AutoNum type="alphaLcParenR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chování a psychické problémy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[váha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spolu s b) 15 %]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AutoNum type="alphaLcParenR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péče o vlastní osobu (váha 40 %)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AutoNum type="alphaLcParenR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zvládání a soběstačnost při zvládání nároků a zátěže způsobených nemocí nebo léčbou (váha 20 %)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AutoNum type="alphaLcParenR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organizace každodenního života a sociálních kontaktů (váha 15 %)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cký objekt 6" descr="Srdce s pulsem se souvislou výplní">
            <a:extLst>
              <a:ext uri="{FF2B5EF4-FFF2-40B4-BE49-F238E27FC236}">
                <a16:creationId xmlns:a16="http://schemas.microsoft.com/office/drawing/2014/main" id="{2DA16639-F2CF-E513-58FF-8221E52D27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37967" y="3356992"/>
            <a:ext cx="129614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5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posudková kritéria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osoby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18 let věku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míra omezení soběstačnosti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posuzuje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srovnáním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soběstačností u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zdravých osob stejného věku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→ nepřihlíží se k potřebě péče plynoucí z věku a stupně biopsychosociálního vývoje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děti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mladší jednoho roku se neposuzují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→ jsou vždy plně závislé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dle stanovené celkové míry omezení soběstačnosti se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osoba zařadí </a:t>
            </a:r>
            <a:b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jednoho z pěti stupňů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omezení soběstačnosti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hodnotí se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funkční dopad DNZS na soběstačnost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musí zde být příčinná souvislost pozbytí schopností ve vztahu k DNZS,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funkční schopnosti se hodnotí s využíváním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běžně dostupných pomůcek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zda je zvládání činností a schopností v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přijatelném standardu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tj. způsobu běžném a obvyklém bez potřeby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každodenní pomoci jiné osoby</a:t>
            </a: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cký objekt 6" descr="Osoba na vozíku se souvislou výplní">
            <a:extLst>
              <a:ext uri="{FF2B5EF4-FFF2-40B4-BE49-F238E27FC236}">
                <a16:creationId xmlns:a16="http://schemas.microsoft.com/office/drawing/2014/main" id="{481396B2-672C-2FAE-3FFD-4668DFA33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1646" y="5181178"/>
            <a:ext cx="1104156" cy="110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91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stupně omezení soběstačnosti ve vztahu k navýšení dávky</a:t>
            </a:r>
          </a:p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2CB1C44-2ACC-1181-67E9-A7F0BB642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678187"/>
              </p:ext>
            </p:extLst>
          </p:nvPr>
        </p:nvGraphicFramePr>
        <p:xfrm>
          <a:off x="837142" y="1911474"/>
          <a:ext cx="7469715" cy="3035052"/>
        </p:xfrm>
        <a:graphic>
          <a:graphicData uri="http://schemas.openxmlformats.org/drawingml/2006/table">
            <a:tbl>
              <a:tblPr firstRow="1" firstCol="1" bandRow="1"/>
              <a:tblGrid>
                <a:gridCol w="3149522">
                  <a:extLst>
                    <a:ext uri="{9D8B030D-6E8A-4147-A177-3AD203B41FA5}">
                      <a16:colId xmlns:a16="http://schemas.microsoft.com/office/drawing/2014/main" val="1618355605"/>
                    </a:ext>
                  </a:extLst>
                </a:gridCol>
                <a:gridCol w="2101604">
                  <a:extLst>
                    <a:ext uri="{9D8B030D-6E8A-4147-A177-3AD203B41FA5}">
                      <a16:colId xmlns:a16="http://schemas.microsoft.com/office/drawing/2014/main" val="3358541474"/>
                    </a:ext>
                  </a:extLst>
                </a:gridCol>
                <a:gridCol w="2218589">
                  <a:extLst>
                    <a:ext uri="{9D8B030D-6E8A-4147-A177-3AD203B41FA5}">
                      <a16:colId xmlns:a16="http://schemas.microsoft.com/office/drawing/2014/main" val="3233859692"/>
                    </a:ext>
                  </a:extLst>
                </a:gridCol>
              </a:tblGrid>
              <a:tr h="9303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stupně omezení soběstačnosti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osoba do 18 let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(zvýšení HUD o částku)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osoba nad 18 let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(zvýšení HUD o částku)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68619"/>
                  </a:ext>
                </a:extLst>
              </a:tr>
              <a:tr h="420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Stupeň 1:</a:t>
                      </a: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12,5-27 (méně než 27)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86109"/>
                  </a:ext>
                </a:extLst>
              </a:tr>
              <a:tr h="420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Stupeň 2: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27-47,5 (méně než 47,5)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4 886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3 402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679539"/>
                  </a:ext>
                </a:extLst>
              </a:tr>
              <a:tr h="420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Stupeň 3: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47,5-70 (méně než 70)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5 933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4 374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89960"/>
                  </a:ext>
                </a:extLst>
              </a:tr>
              <a:tr h="420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Stupeň 4: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70-90 (méně než 90)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6 980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5 346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701915"/>
                  </a:ext>
                </a:extLst>
              </a:tr>
              <a:tr h="420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Stupeň 5: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90-100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8 376 Kč</a:t>
                      </a:r>
                      <a:endParaRPr lang="cs-C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6 804 Kč</a:t>
                      </a:r>
                      <a:endParaRPr lang="cs-C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28141"/>
                  </a:ext>
                </a:extLst>
              </a:tr>
            </a:tbl>
          </a:graphicData>
        </a:graphic>
      </p:graphicFrame>
      <p:pic>
        <p:nvPicPr>
          <p:cNvPr id="8" name="Grafický objekt 7" descr="Prasátko – kasička se souvislou výplní">
            <a:extLst>
              <a:ext uri="{FF2B5EF4-FFF2-40B4-BE49-F238E27FC236}">
                <a16:creationId xmlns:a16="http://schemas.microsoft.com/office/drawing/2014/main" id="{BD771C53-91B5-2A26-D6C5-F7D60420B2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76463" y="5050581"/>
            <a:ext cx="1537321" cy="153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66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dílčí kritéria posuzování míry soběstačnosti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kritéria a podrobný postup uvedeny </a:t>
            </a: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v příloze k zákonu</a:t>
            </a: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  <a:defRPr/>
            </a:pPr>
            <a:endParaRPr lang="cs-CZ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  <a:defRPr/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- Mobilita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38A704E-959D-3470-24A9-E10146815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511382"/>
              </p:ext>
            </p:extLst>
          </p:nvPr>
        </p:nvGraphicFramePr>
        <p:xfrm>
          <a:off x="812742" y="2492896"/>
          <a:ext cx="6063514" cy="2545104"/>
        </p:xfrm>
        <a:graphic>
          <a:graphicData uri="http://schemas.openxmlformats.org/drawingml/2006/table">
            <a:tbl>
              <a:tblPr firstRow="1" firstCol="1" bandRow="1"/>
              <a:tblGrid>
                <a:gridCol w="662423">
                  <a:extLst>
                    <a:ext uri="{9D8B030D-6E8A-4147-A177-3AD203B41FA5}">
                      <a16:colId xmlns:a16="http://schemas.microsoft.com/office/drawing/2014/main" val="2996677405"/>
                    </a:ext>
                  </a:extLst>
                </a:gridCol>
                <a:gridCol w="1094002">
                  <a:extLst>
                    <a:ext uri="{9D8B030D-6E8A-4147-A177-3AD203B41FA5}">
                      <a16:colId xmlns:a16="http://schemas.microsoft.com/office/drawing/2014/main" val="563633602"/>
                    </a:ext>
                  </a:extLst>
                </a:gridCol>
                <a:gridCol w="1011032">
                  <a:extLst>
                    <a:ext uri="{9D8B030D-6E8A-4147-A177-3AD203B41FA5}">
                      <a16:colId xmlns:a16="http://schemas.microsoft.com/office/drawing/2014/main" val="2369282451"/>
                    </a:ext>
                  </a:extLst>
                </a:gridCol>
                <a:gridCol w="984267">
                  <a:extLst>
                    <a:ext uri="{9D8B030D-6E8A-4147-A177-3AD203B41FA5}">
                      <a16:colId xmlns:a16="http://schemas.microsoft.com/office/drawing/2014/main" val="653451681"/>
                    </a:ext>
                  </a:extLst>
                </a:gridCol>
                <a:gridCol w="1140840">
                  <a:extLst>
                    <a:ext uri="{9D8B030D-6E8A-4147-A177-3AD203B41FA5}">
                      <a16:colId xmlns:a16="http://schemas.microsoft.com/office/drawing/2014/main" val="3735647973"/>
                    </a:ext>
                  </a:extLst>
                </a:gridCol>
                <a:gridCol w="1170950">
                  <a:extLst>
                    <a:ext uri="{9D8B030D-6E8A-4147-A177-3AD203B41FA5}">
                      <a16:colId xmlns:a16="http://schemas.microsoft.com/office/drawing/2014/main" val="2015349015"/>
                    </a:ext>
                  </a:extLst>
                </a:gridCol>
              </a:tblGrid>
              <a:tr h="424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Položka</a:t>
                      </a:r>
                      <a:endParaRPr lang="cs-C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Kritéria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Soběstačnost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Převážná soběstačnost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Převážná nesoběstačnost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Nesoběstačnost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237569"/>
                  </a:ext>
                </a:extLst>
              </a:tr>
              <a:tr h="424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Změny poloh na lůžku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26112"/>
                  </a:ext>
                </a:extLst>
              </a:tr>
              <a:tr h="643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Udržení stabilní polohy vsedě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413413"/>
                  </a:ext>
                </a:extLst>
              </a:tr>
              <a:tr h="205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Přemísťování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83550"/>
                  </a:ext>
                </a:extLst>
              </a:tr>
              <a:tr h="424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Pohyb v rámci domova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368543"/>
                  </a:ext>
                </a:extLst>
              </a:tr>
              <a:tr h="424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Výstup po schodech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38696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5AE348A7-3447-8F32-8AA8-3638EB43C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26862"/>
              </p:ext>
            </p:extLst>
          </p:nvPr>
        </p:nvGraphicFramePr>
        <p:xfrm>
          <a:off x="820846" y="5441007"/>
          <a:ext cx="4415790" cy="827977"/>
        </p:xfrm>
        <a:graphic>
          <a:graphicData uri="http://schemas.openxmlformats.org/drawingml/2006/table">
            <a:tbl>
              <a:tblPr firstRow="1" firstCol="1" bandRow="1"/>
              <a:tblGrid>
                <a:gridCol w="483870">
                  <a:extLst>
                    <a:ext uri="{9D8B030D-6E8A-4147-A177-3AD203B41FA5}">
                      <a16:colId xmlns:a16="http://schemas.microsoft.com/office/drawing/2014/main" val="1387258626"/>
                    </a:ext>
                  </a:extLst>
                </a:gridCol>
                <a:gridCol w="1113155">
                  <a:extLst>
                    <a:ext uri="{9D8B030D-6E8A-4147-A177-3AD203B41FA5}">
                      <a16:colId xmlns:a16="http://schemas.microsoft.com/office/drawing/2014/main" val="1084875167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1676613699"/>
                    </a:ext>
                  </a:extLst>
                </a:gridCol>
                <a:gridCol w="1842770">
                  <a:extLst>
                    <a:ext uri="{9D8B030D-6E8A-4147-A177-3AD203B41FA5}">
                      <a16:colId xmlns:a16="http://schemas.microsoft.com/office/drawing/2014/main" val="25422182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Neschopnost používat obě horní a dolní končetiny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Ano</a:t>
                      </a:r>
                      <a:endParaRPr lang="cs-CZ" sz="11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Ne</a:t>
                      </a:r>
                      <a:endParaRPr lang="cs-C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910493"/>
                  </a:ext>
                </a:extLst>
              </a:tr>
            </a:tbl>
          </a:graphicData>
        </a:graphic>
      </p:graphicFrame>
      <p:sp>
        <p:nvSpPr>
          <p:cNvPr id="13" name="Rectangle 5">
            <a:extLst>
              <a:ext uri="{FF2B5EF4-FFF2-40B4-BE49-F238E27FC236}">
                <a16:creationId xmlns:a16="http://schemas.microsoft.com/office/drawing/2014/main" id="{9A328BD8-2839-EBBD-DEE2-62122B831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41" y="5101004"/>
            <a:ext cx="45368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Zvl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áš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tn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soubor potřeb v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mci mobility</a:t>
            </a: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Grafický objekt 14" descr="Muž s holí se souvislou výplní">
            <a:extLst>
              <a:ext uri="{FF2B5EF4-FFF2-40B4-BE49-F238E27FC236}">
                <a16:creationId xmlns:a16="http://schemas.microsoft.com/office/drawing/2014/main" id="{9A6463A6-477A-3C8B-927D-9B8CCDCA5B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7839" y="2996952"/>
            <a:ext cx="1485415" cy="148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4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Nový model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přechodná ustanovení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osoby se zdravotním postižením, které pobírají navýšenou dávku </a:t>
            </a:r>
            <a:b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dle dosavadního schématu, mají od 1. července 2025 </a:t>
            </a: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tři měsíce </a:t>
            </a:r>
            <a:b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na podání žádosti </a:t>
            </a: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o nové posouzení → bez podání žádosti v této lhůtě nárok na navýšení dávky </a:t>
            </a: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zanikne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IPZS</a:t>
            </a: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 má od 1. července 2025 celkem </a:t>
            </a: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12 měsíců </a:t>
            </a: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na posouzení </a:t>
            </a:r>
            <a:b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těchto žádostí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dokud nebude vydáno nové posouzení, </a:t>
            </a: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osoba je vyplácena </a:t>
            </a:r>
            <a:b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jako doposud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r>
              <a:rPr lang="cs-CZ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nedokončená posouzení</a:t>
            </a: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 k 1. červenci 2025 dokončí IPZS </a:t>
            </a:r>
            <a:b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kern="100" dirty="0">
                <a:latin typeface="Arial" panose="020B0604020202020204" pitchFamily="34" charset="0"/>
                <a:cs typeface="Arial" panose="020B0604020202020204" pitchFamily="34" charset="0"/>
              </a:rPr>
              <a:t>dle nové právní úpravy, nová žádost se nepodává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endParaRPr lang="cs-CZ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  <a:defRPr/>
            </a:pPr>
            <a:endParaRPr lang="cs-CZ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  <a:defRPr/>
            </a:pPr>
            <a:endParaRPr lang="cs-CZ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ts val="1200"/>
              <a:buNone/>
              <a:tabLst>
                <a:tab pos="4229100" algn="l"/>
              </a:tabLst>
              <a:defRPr/>
            </a:pP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pozdější účinnost nutná kvůli připravenosti IT a ČSSZ/IPZS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000"/>
              </a:spcAft>
              <a:buSzPts val="1200"/>
              <a:buNone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b="1" u="sng" kern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FB19EC0-244B-0C36-9898-715DCEA0B576}"/>
              </a:ext>
            </a:extLst>
          </p:cNvPr>
          <p:cNvSpPr/>
          <p:nvPr/>
        </p:nvSpPr>
        <p:spPr>
          <a:xfrm>
            <a:off x="4038811" y="4581128"/>
            <a:ext cx="1066378" cy="288032"/>
          </a:xfrm>
          <a:prstGeom prst="rightArrow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F8C017B-20C0-70D2-CF6C-1A154F677B02}"/>
              </a:ext>
            </a:extLst>
          </p:cNvPr>
          <p:cNvSpPr/>
          <p:nvPr/>
        </p:nvSpPr>
        <p:spPr>
          <a:xfrm>
            <a:off x="1259632" y="5013177"/>
            <a:ext cx="6696744" cy="57224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Grafický objekt 10" descr="Programátor samčího pohlaví se souvislou výplní">
            <a:extLst>
              <a:ext uri="{FF2B5EF4-FFF2-40B4-BE49-F238E27FC236}">
                <a16:creationId xmlns:a16="http://schemas.microsoft.com/office/drawing/2014/main" id="{4402615D-D989-15A8-514C-B2B5169C84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4800" y="57294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53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772400" cy="1143000"/>
          </a:xfrm>
        </p:spPr>
        <p:txBody>
          <a:bodyPr/>
          <a:lstStyle/>
          <a:p>
            <a:r>
              <a:rPr lang="cs-CZ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b="1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31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3" y="96948"/>
            <a:ext cx="7772400" cy="648072"/>
          </a:xfrm>
        </p:spPr>
        <p:txBody>
          <a:bodyPr/>
          <a:lstStyle/>
          <a:p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772400" cy="5115272"/>
          </a:xfrm>
        </p:spPr>
        <p:txBody>
          <a:bodyPr/>
          <a:lstStyle/>
          <a:p>
            <a:pPr marL="0" indent="0" algn="just">
              <a:buNone/>
            </a:pP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9625" indent="-542925" algn="just">
              <a:buFontTx/>
              <a:buAutoNum type="arabicPeriod"/>
            </a:pPr>
            <a:r>
              <a:rPr lang="cs-CZ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Ukrajina </a:t>
            </a:r>
          </a:p>
          <a:p>
            <a:pPr marL="809625" indent="-542925" algn="just">
              <a:buFontTx/>
              <a:buAutoNum type="arabicPeriod"/>
            </a:pPr>
            <a:r>
              <a:rPr lang="cs-CZ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Pozměňovací návrh k Lex Ukrajina</a:t>
            </a:r>
          </a:p>
          <a:p>
            <a:pPr marL="809625" indent="-542925" algn="just">
              <a:buFontTx/>
              <a:buAutoNum type="arabicPeriod"/>
            </a:pPr>
            <a:r>
              <a:rPr lang="cs-CZ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Inspirace německým modelem posuzování</a:t>
            </a:r>
          </a:p>
          <a:p>
            <a:pPr marL="809625" indent="-542925" algn="just">
              <a:buFontTx/>
              <a:buAutoNum type="arabicPeriod"/>
            </a:pPr>
            <a:r>
              <a:rPr lang="cs-CZ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model posuzování </a:t>
            </a:r>
          </a:p>
          <a:p>
            <a:pPr marL="266700" indent="0" algn="just">
              <a:buNone/>
            </a:pP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75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36" y="792088"/>
            <a:ext cx="7772400" cy="50405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Lex Ukrajina</a:t>
            </a:r>
            <a:b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910128" cy="5256584"/>
          </a:xfrm>
        </p:spPr>
        <p:txBody>
          <a:bodyPr/>
          <a:lstStyle/>
          <a:p>
            <a:pPr lvl="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v návaznosti na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ozbrojený konflikt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, který se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od 24. února 2022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 odehrává na území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Ukrajiny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 v důsledku invaze vojsk Ruské federace, čelila ČR významné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migrační vlně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bylo nezbytné okamžitě přijmout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legislativní změny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 tak, aby bylo možné zajistit uprchlíkům z Ukrajiny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základní životní podmínky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předpokladem bylo legalizovat pobyt těchto osob na našem území </a:t>
            </a:r>
            <a:b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→ institut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dočasné ochrany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byly vydány následující právní předpisy tzv. „Lex Ukrajina“:</a:t>
            </a:r>
            <a:endParaRPr lang="cs-CZ" sz="1800" kern="100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65/2022 Sb.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některých opatřeních v souvislosti s ozbrojeným konfliktem na území Ukrajiny vyvolaným invazí vojsk Ruské federace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66/2022 Sb.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opatřeních v oblasti zaměstnanosti a oblasti sociálního zabezpečení v souvislosti s ozbrojeným konfliktem na území Ukrajiny vyvolaným invazí vojsk Ruské federace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67/2022 Sb.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opatřeních v oblasti školství v souvislosti </a:t>
            </a:r>
            <a:b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ozbrojeným konfliktem na území Ukrajiny vyvolaným invazí vojsk </a:t>
            </a:r>
            <a:b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Ruské federace</a:t>
            </a:r>
            <a:endParaRPr lang="cs-CZ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účinnost zákonů od </a:t>
            </a:r>
            <a:r>
              <a:rPr lang="cs-CZ" sz="18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 března 2022</a:t>
            </a:r>
            <a:endParaRPr lang="cs-CZ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266700" algn="l"/>
              </a:tabLst>
            </a:pPr>
            <a:endParaRPr lang="pl-PL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cký objekt 6" descr="Kurt obrys">
            <a:extLst>
              <a:ext uri="{FF2B5EF4-FFF2-40B4-BE49-F238E27FC236}">
                <a16:creationId xmlns:a16="http://schemas.microsoft.com/office/drawing/2014/main" id="{CD6DFBA7-4937-124A-49F6-D5D3C26F61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80312" y="29603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0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36" y="792088"/>
            <a:ext cx="7772400" cy="50405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Lex Ukrajina</a:t>
            </a:r>
            <a:b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910128" cy="525658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b="1" u="sng" kern="10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humanitární dávka</a:t>
            </a:r>
            <a:endParaRPr lang="cs-CZ" sz="1800" kern="100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určena občanům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Ukrajiny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kteří přišli do ČR z důvodu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válečného konfliktu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podmínky nároku se postupně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měnily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zpřísňovaly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příspěvek na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životní potřeby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zároveň příspěvek na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bydlení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zohledňují se veškeré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příjmy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případné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úspory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žadatele a společně posuzovaných osob,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jedna dávka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odvíjí se od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životního a existenčního minima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speciální úprava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zranitelných osob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dávka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nenáleží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je-li osobě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bezplatně poskytnuta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celodenní strava,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základní prostředky osobní hygieny a ubytování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dávku administruje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Úřad práce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(ÚP) ve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zjednodušeném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řízení (vyloučen správní řád),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elektronicky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266700" algn="l"/>
              </a:tabLst>
            </a:pPr>
            <a:endParaRPr lang="pl-PL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7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36" y="792088"/>
            <a:ext cx="7772400" cy="50405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Lex Ukrajina</a:t>
            </a:r>
            <a:b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910128" cy="56612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aktuální právní úprava ve vztahu k posuzování osob se zdravotním postižením</a:t>
            </a:r>
            <a:endParaRPr lang="cs-CZ" sz="1800" kern="100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 1. července 2023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zavedena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speciální úprava pro osoby se zdravotním postižením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tak, aby tyto osoby mohly dostat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vyšší dávku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→ dva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způsoby</a:t>
            </a: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 základě doložených podkladů z Ukrajiny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(invalidita, průkaz osvědčující zdravotní postižení, který byl vydán na Ukrajině)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→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pokud osoba nevlastní →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2291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žádost o uznání za osobu zdravotně postiženou Institutem posuzování zdravotního stavu (IPZS) → speciální úprava posuzování zdravotního stavu → postupuje se obdobně jako </a:t>
            </a: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účely průkazu osoby se zdravotním postižením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300"/>
              </a:spcAft>
              <a:buNone/>
              <a:tabLst>
                <a:tab pos="42291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266700" algn="l"/>
              </a:tabLst>
            </a:pPr>
            <a:endParaRPr lang="pl-PL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cký objekt 8" descr="Svitek se souvislou výplní">
            <a:extLst>
              <a:ext uri="{FF2B5EF4-FFF2-40B4-BE49-F238E27FC236}">
                <a16:creationId xmlns:a16="http://schemas.microsoft.com/office/drawing/2014/main" id="{C9D9B8FB-454A-2F29-BD6E-12946CFF7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66220" y="3886753"/>
            <a:ext cx="791980" cy="791980"/>
          </a:xfrm>
          <a:prstGeom prst="rect">
            <a:avLst/>
          </a:prstGeom>
        </p:spPr>
      </p:pic>
      <p:pic>
        <p:nvPicPr>
          <p:cNvPr id="11" name="Grafický objekt 10" descr="Soudce samčího pohlaví se souvislou výplní">
            <a:extLst>
              <a:ext uri="{FF2B5EF4-FFF2-40B4-BE49-F238E27FC236}">
                <a16:creationId xmlns:a16="http://schemas.microsoft.com/office/drawing/2014/main" id="{A1712655-6140-F76E-19DD-BE2D4B6569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22" y="5409406"/>
            <a:ext cx="914400" cy="914400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B4D59AC3-9D68-3910-1DE4-DD1993CF7074}"/>
              </a:ext>
            </a:extLst>
          </p:cNvPr>
          <p:cNvSpPr/>
          <p:nvPr/>
        </p:nvSpPr>
        <p:spPr>
          <a:xfrm>
            <a:off x="751216" y="2123333"/>
            <a:ext cx="7910128" cy="91440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9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Pozměňovací návrh Lex Ukrajina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legislativní proces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novela Lex Ukrajina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Ministerstva vnitra předložena do Poslanecké sněmovny dne 12. června 2024 →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ST 727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MPSV byl připraven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pozměňovací návrh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upravující nový způsob posuzování, který byl uplatněn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ve druhém čtení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dne 22. října 2024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pozměňovací návrh byl projednán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Výborem pro sociální politiku 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dne 7. listopadu 2024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zařazen k třetímu čtení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schůzi od 19. listopadu 2024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Obsah obrázku text, Písmo, snímek obrazovky, řada/pruh&#10;&#10;Popis byl vytvořen automaticky">
            <a:extLst>
              <a:ext uri="{FF2B5EF4-FFF2-40B4-BE49-F238E27FC236}">
                <a16:creationId xmlns:a16="http://schemas.microsoft.com/office/drawing/2014/main" id="{E72CD953-D75E-423F-6729-B404A4AC21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66" y="4149080"/>
            <a:ext cx="7796439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Pozměňovací návrh Lex Ukrajina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  <a:tabLst>
                <a:tab pos="4229100" algn="l"/>
              </a:tabLst>
            </a:pPr>
            <a:r>
              <a:rPr lang="cs-CZ" sz="1800" b="1" u="sng" kern="10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navrhovaná právní úprava ve dvou krocích</a:t>
            </a:r>
            <a:endParaRPr lang="cs-CZ" sz="1800" kern="100" dirty="0">
              <a:solidFill>
                <a:srgbClr val="00009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u="sng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1. ledna 2025 (ST 727/0)</a:t>
            </a:r>
            <a:endParaRPr lang="cs-CZ" sz="1800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osobám se zdravotním postižením (na základě dokladů či posouzením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ze strany IPZS) by se dávka (již nyní 1,5 násobek oproti „základu“)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dále navýšila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6 600 Kč u osob do 18 let věku a 4 400 Kč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osob nad 18 let věku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dočasné řešení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dalšího zvýšení podpory těmto osobám, a to i v návaznosti na stávající podporu ukrajinských dětí ze strany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UNICEF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tabLst>
                <a:tab pos="4229100" algn="l"/>
              </a:tabLst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u="sng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1. července 2025 (ST 727/3 → PN)</a:t>
            </a:r>
            <a:endParaRPr lang="cs-CZ" sz="1800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zavedení nového systému posuzování zdravotního stavu</a:t>
            </a:r>
            <a:endParaRPr lang="cs-CZ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zvýšení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humanitární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dávky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pouze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základě posudku IPZS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rozhodnutí ÚP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komplexní posouzení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funkčního dopadu zdravotního postižení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soběstačnost osoby podle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předem definovaného způsobu hodnocení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omezení soběstačnosti  </a:t>
            </a:r>
          </a:p>
          <a:p>
            <a:pPr marL="342900" lvl="0" indent="-34290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diferenciace v přiznání výše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humanitární dávky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podle dvou parametrů:</a:t>
            </a:r>
          </a:p>
          <a:p>
            <a:pPr marL="1143000" lvl="2" indent="-228600" algn="just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věk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osoby (cizinci do 18 let věku a od 18 let věku)</a:t>
            </a:r>
          </a:p>
          <a:p>
            <a:pPr marL="1143000" lvl="2" indent="-228600" algn="just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"/>
              <a:tabLst>
                <a:tab pos="422910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stupeň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(tíže) omezení soběstačnosti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324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Inspirace německým modelem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u="sng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</a:t>
            </a:r>
            <a:r>
              <a:rPr lang="cs-CZ" sz="1800" b="1" u="sng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ahraniční spolupráce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MPSV je členem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EUMASS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v rámci této spolupráce mělo možnost 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se seznámit s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různými systémy posuzování ze zahraničí</a:t>
            </a: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zahraničních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služebních cestách do Německa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byla diskutována problematika posuzování soběstačnosti osob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300"/>
              </a:spcAft>
              <a:buNone/>
            </a:pPr>
            <a:r>
              <a:rPr lang="cs-CZ" sz="1800" b="1" u="sng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klíčové cesty zahrnovaly návštěvy následujících institucí</a:t>
            </a:r>
            <a:r>
              <a:rPr lang="cs-CZ" sz="1800" u="sng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Medizinischer Dienst Bund (MDB)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Essenu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tato instituce se na spolkové úrovni zabývá posuzováním zdravotního stavu pro účely dávek dlouhodobé péče a nemocenského pojištění</a:t>
            </a:r>
            <a:endParaRPr lang="cs-CZ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GKV-</a:t>
            </a:r>
            <a:r>
              <a:rPr lang="cs-CZ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Spitzenverband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Berlíně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zastřešuje pokladny dlouhodobé péče</a:t>
            </a:r>
            <a:endParaRPr lang="cs-CZ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Deutsche</a:t>
            </a: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Rentenversicherung</a:t>
            </a: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Bund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Berlíně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tato instituce </a:t>
            </a:r>
            <a:b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zaměřuje na důchodové pojištění</a:t>
            </a:r>
            <a:endParaRPr lang="cs-CZ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buNone/>
            </a:pPr>
            <a:r>
              <a:rPr lang="cs-CZ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získány podrobné a aktuální informace o německém systému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pojištění dlouhodobé péče, nemocenského a důchodového pojištění, </a:t>
            </a:r>
            <a:b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včetně dávek spojených s těmito systémy a posuzování zdravotního stavu pro jednotlivé dávky</a:t>
            </a:r>
            <a:endParaRPr lang="cs-CZ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cký objekt 8" descr="Kufřík se souvislou výplní">
            <a:extLst>
              <a:ext uri="{FF2B5EF4-FFF2-40B4-BE49-F238E27FC236}">
                <a16:creationId xmlns:a16="http://schemas.microsoft.com/office/drawing/2014/main" id="{558E12D0-D0A4-A255-A5B0-9BF438D5B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15011" y="5751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18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FACAF3-C2E4-DD5F-63C8-F283FD57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8488"/>
            <a:ext cx="8372822" cy="864096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Inspirace německým modelem posuzování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84EC8-1F97-5F0E-231C-663BEA06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918648" cy="534885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u="sng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inspirace německým modelem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německý model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má nejen žádoucím způsobem nastavena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kritéria </a:t>
            </a: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 duševních poruch a poruch chování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ale také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komplexně nastavena kritéria ve vztahu k onemocněním ostatního typu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kritéria posuzování vycházejí z dlouhodobého celosvětového výzkumu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osouzení provádějí v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přirozeném sociálním prostředí nelékařští zdravotničtí pracovníci →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 nás se „ONZP“ již osvědčili u příspěvku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péči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lhůta pro posouzení je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25 pracovních dnů → rychlost</a:t>
            </a:r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posuzuje se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6 modulů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 s rozpadem do dílčích aktivit</a:t>
            </a: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hodnotí se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soběstačnost, převážná soběstačnost, </a:t>
            </a:r>
            <a:r>
              <a:rPr lang="cs-CZ" sz="1800" b="1">
                <a:latin typeface="Arial" panose="020B0604020202020204" pitchFamily="34" charset="0"/>
                <a:cs typeface="Arial" panose="020B0604020202020204" pitchFamily="34" charset="0"/>
              </a:rPr>
              <a:t>převážná nesoběstačnost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 nesoběstačnost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výsledkem je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počet bodů → míra omezení soběstačnosti</a:t>
            </a:r>
          </a:p>
          <a:p>
            <a:pPr algn="just">
              <a:spcBef>
                <a:spcPts val="0"/>
              </a:spcBef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využívá se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IT systém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, díky kterému lze výsledek posouzení vyhodnotit na místě a s tímto výsledkem žadatele rovnou seznámit</a:t>
            </a:r>
          </a:p>
          <a:p>
            <a:pPr algn="just">
              <a:spcBef>
                <a:spcPts val="0"/>
              </a:spcBef>
            </a:pPr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německý model posuzování se jeví jako využitelný </a:t>
            </a:r>
            <a:b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pro svou komplexnost a rychlost posouzení</a:t>
            </a: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SzPts val="1200"/>
              <a:buNone/>
              <a:tabLst>
                <a:tab pos="4229100" algn="l"/>
              </a:tabLst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  <a:tabLst>
                <a:tab pos="4229100" algn="l"/>
              </a:tabLst>
            </a:pP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9877AF-1FB1-EA32-5788-7E35E886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359302"/>
            <a:ext cx="1905000" cy="457200"/>
          </a:xfrm>
        </p:spPr>
        <p:txBody>
          <a:bodyPr/>
          <a:lstStyle/>
          <a:p>
            <a:pPr>
              <a:defRPr/>
            </a:pPr>
            <a:fld id="{5633B31C-CCFA-44AB-8B36-3B10B7A0B46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" name="Picture 5" descr="C:\BARA\MPSV-manualall\pptsablona\pruh.jpg">
            <a:extLst>
              <a:ext uri="{FF2B5EF4-FFF2-40B4-BE49-F238E27FC236}">
                <a16:creationId xmlns:a16="http://schemas.microsoft.com/office/drawing/2014/main" id="{7875988A-6B04-0518-2F7F-9EDEB2CF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cký objekt 10" descr="Předměstí se souvislou výplní">
            <a:extLst>
              <a:ext uri="{FF2B5EF4-FFF2-40B4-BE49-F238E27FC236}">
                <a16:creationId xmlns:a16="http://schemas.microsoft.com/office/drawing/2014/main" id="{F7525963-66AA-89C6-C5ED-FE5B45D25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08304" y="3067770"/>
            <a:ext cx="914400" cy="914400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C72F122-B1C3-AE28-991C-44767922F40B}"/>
              </a:ext>
            </a:extLst>
          </p:cNvPr>
          <p:cNvSpPr/>
          <p:nvPr/>
        </p:nvSpPr>
        <p:spPr>
          <a:xfrm>
            <a:off x="4111935" y="5385470"/>
            <a:ext cx="1066378" cy="288032"/>
          </a:xfrm>
          <a:prstGeom prst="rightArrow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550EC6E-17AB-94D4-F5ED-EDA4EA87DA95}"/>
              </a:ext>
            </a:extLst>
          </p:cNvPr>
          <p:cNvSpPr/>
          <p:nvPr/>
        </p:nvSpPr>
        <p:spPr>
          <a:xfrm>
            <a:off x="1233039" y="5787802"/>
            <a:ext cx="6768752" cy="68580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964965"/>
      </p:ext>
    </p:extLst>
  </p:cSld>
  <p:clrMapOvr>
    <a:masterClrMapping/>
  </p:clrMapOvr>
</p:sld>
</file>

<file path=ppt/theme/theme1.xml><?xml version="1.0" encoding="utf-8"?>
<a:theme xmlns:a="http://schemas.openxmlformats.org/drawingml/2006/main" name="PPT_SABLONY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0a9f999-0bcb-4be5-ac3f-45af67c321f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A1C4D01F46544DB7081F9A58A9DF14" ma:contentTypeVersion="8" ma:contentTypeDescription="Vytvoří nový dokument" ma:contentTypeScope="" ma:versionID="fdfe7e474e9360b00b39dd5d0fafc479">
  <xsd:schema xmlns:xsd="http://www.w3.org/2001/XMLSchema" xmlns:xs="http://www.w3.org/2001/XMLSchema" xmlns:p="http://schemas.microsoft.com/office/2006/metadata/properties" xmlns:ns3="e0a9f999-0bcb-4be5-ac3f-45af67c321f2" xmlns:ns4="355cc432-ff4e-4976-90ee-44c392624449" targetNamespace="http://schemas.microsoft.com/office/2006/metadata/properties" ma:root="true" ma:fieldsID="718fd4565dd68c40761a6bf7456bcf28" ns3:_="" ns4:_="">
    <xsd:import namespace="e0a9f999-0bcb-4be5-ac3f-45af67c321f2"/>
    <xsd:import namespace="355cc432-ff4e-4976-90ee-44c3926244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9f999-0bcb-4be5-ac3f-45af67c32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cc432-ff4e-4976-90ee-44c39262444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C2418B-361F-4164-A973-FD7ED24E1852}">
  <ds:schemaRefs>
    <ds:schemaRef ds:uri="e0a9f999-0bcb-4be5-ac3f-45af67c321f2"/>
    <ds:schemaRef ds:uri="355cc432-ff4e-4976-90ee-44c392624449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3C8F908-D445-49BE-A48F-94CE149CF2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a9f999-0bcb-4be5-ac3f-45af67c321f2"/>
    <ds:schemaRef ds:uri="355cc432-ff4e-4976-90ee-44c3926244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18344</TotalTime>
  <Words>1692</Words>
  <Application>Microsoft Office PowerPoint</Application>
  <PresentationFormat>Předvádění na obrazovce (4:3)</PresentationFormat>
  <Paragraphs>370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PPT_SABLONY</vt:lpstr>
      <vt:lpstr>Prezentace aplikace PowerPoint</vt:lpstr>
      <vt:lpstr>Obsah</vt:lpstr>
      <vt:lpstr>1. Lex Ukrajina     </vt:lpstr>
      <vt:lpstr>1. Lex Ukrajina     </vt:lpstr>
      <vt:lpstr>1. Lex Ukrajina     </vt:lpstr>
      <vt:lpstr>2. Pozměňovací návrh Lex Ukrajina</vt:lpstr>
      <vt:lpstr>2. Pozměňovací návrh Lex Ukrajina</vt:lpstr>
      <vt:lpstr>3. Inspirace německým modelem posuzování</vt:lpstr>
      <vt:lpstr>3. Inspirace německým modelem posuzování</vt:lpstr>
      <vt:lpstr>4. Nový model posuzování</vt:lpstr>
      <vt:lpstr>4. Nový model posuzování</vt:lpstr>
      <vt:lpstr>4. Nový model posuzování</vt:lpstr>
      <vt:lpstr>4. Nový model posuzování</vt:lpstr>
      <vt:lpstr>4. Nový model posuzování</vt:lpstr>
      <vt:lpstr>4. Nový model posuzování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Frischová Šárka Ing. (MPSV)</dc:creator>
  <cp:lastModifiedBy>Rambousková Petra Mgr. (MPSV)</cp:lastModifiedBy>
  <cp:revision>827</cp:revision>
  <cp:lastPrinted>2024-11-11T12:52:40Z</cp:lastPrinted>
  <dcterms:created xsi:type="dcterms:W3CDTF">2016-04-11T09:16:04Z</dcterms:created>
  <dcterms:modified xsi:type="dcterms:W3CDTF">2024-11-11T13:15:30Z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0x010100A1A1C4D01F46544DB7081F9A58A9DF14</vt:lpwstr>
  </property>
</Properties>
</file>