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78" r:id="rId5"/>
    <p:sldId id="399" r:id="rId6"/>
    <p:sldId id="422" r:id="rId7"/>
    <p:sldId id="557" r:id="rId8"/>
    <p:sldId id="558" r:id="rId9"/>
    <p:sldId id="563" r:id="rId10"/>
    <p:sldId id="564" r:id="rId11"/>
    <p:sldId id="561" r:id="rId12"/>
    <p:sldId id="571" r:id="rId13"/>
    <p:sldId id="565" r:id="rId14"/>
    <p:sldId id="566" r:id="rId15"/>
    <p:sldId id="567" r:id="rId16"/>
    <p:sldId id="568" r:id="rId17"/>
    <p:sldId id="569" r:id="rId18"/>
    <p:sldId id="570" r:id="rId19"/>
    <p:sldId id="275" r:id="rId2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66D4D6"/>
    <a:srgbClr val="5BB3D0"/>
    <a:srgbClr val="76FFDD"/>
    <a:srgbClr val="000066"/>
    <a:srgbClr val="022594"/>
    <a:srgbClr val="56A3CD"/>
    <a:srgbClr val="64CCD4"/>
    <a:srgbClr val="FFFFFF"/>
    <a:srgbClr val="6B6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94" autoAdjust="0"/>
    <p:restoredTop sz="90924"/>
  </p:normalViewPr>
  <p:slideViewPr>
    <p:cSldViewPr>
      <p:cViewPr varScale="1">
        <p:scale>
          <a:sx n="104" d="100"/>
          <a:sy n="104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A5B0D11B-9892-4B9A-B895-29CEDB7C3542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6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2" y="9428586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56C63535-B084-4CDF-844D-816EFC17A1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763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2A412B28-9A26-4E95-A2E8-241599E107B3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8"/>
            <a:ext cx="5438140" cy="4466987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6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2" y="9428586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5D889228-6275-446E-B0E6-AC66B557DF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388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8374" indent="-2878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1344" indent="-23026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1881" indent="-23026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2419" indent="-23026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2957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3494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4032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14569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EA6E11-50AC-4EE0-ABF0-D70E4E7BAA78}" type="slidenum">
              <a:rPr lang="cs-CZ" altLang="cs-CZ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2715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171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0208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4972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4870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925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817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254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581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589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052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849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950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669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69859-B76B-4426-BE10-26D4C9416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9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5F549-380A-4EE7-ADCB-C02EA9E7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10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CBCD9-B312-43B4-973D-EF0A6714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0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33057-F68C-462B-BA9A-AE29505D0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1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FA37F-F8BD-4072-AF33-BECF3826C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9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267D9-F116-4E77-A298-090B25E26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0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69519-EE81-4E9A-A89E-8C613074B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5CECF-4355-4AAD-8A1D-1EC4B738B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0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3B31C-CCFA-44AB-8B36-3B10B7A0B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3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B0A6A-5B73-4E2E-91CA-81DE44A21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9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80CEE-79D0-4928-8656-E6C883C3D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2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D27CF45-C1EC-48B2-A195-5F2CB4E3D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svg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C:\BARA\MPSV-manualall\pptsablona\uvodst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2411760" y="1844824"/>
            <a:ext cx="6336704" cy="1571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0" algn="ctr">
              <a:lnSpc>
                <a:spcPts val="2500"/>
              </a:lnSpc>
              <a:spcBef>
                <a:spcPts val="1700"/>
              </a:spcBef>
              <a:buNone/>
            </a:pPr>
            <a:r>
              <a:rPr lang="cs-CZ" altLang="cs-CZ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Stálá komise MPSV pro adaptaci </a:t>
            </a:r>
            <a:br>
              <a:rPr lang="cs-CZ" altLang="cs-CZ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altLang="cs-CZ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a integraci osob s dočasnou ochranou</a:t>
            </a:r>
          </a:p>
          <a:p>
            <a:pPr lvl="0" algn="ctr">
              <a:lnSpc>
                <a:spcPts val="2500"/>
              </a:lnSpc>
              <a:spcBef>
                <a:spcPts val="1700"/>
              </a:spcBef>
              <a:buNone/>
            </a:pPr>
            <a:r>
              <a:rPr lang="cs-CZ" altLang="cs-CZ" sz="2000" b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Nový systém posuzování zdravotního stavu </a:t>
            </a:r>
            <a:br>
              <a:rPr lang="cs-CZ" altLang="cs-CZ" sz="2000" b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altLang="cs-CZ" sz="2000" b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pro účely humanitární dávky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2411760" y="5373216"/>
            <a:ext cx="673224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2D2DB9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Mgr. Michal Novák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D2DB9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ředitel odboru odvolání a správních činností nepojistných dávek a LPS</a:t>
            </a:r>
          </a:p>
          <a:p>
            <a:pPr algn="just">
              <a:spcBef>
                <a:spcPct val="0"/>
              </a:spcBef>
              <a:buNone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2D2DB9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Mgr. Petra Rambousková</a:t>
            </a: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srgbClr val="2D2DB9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2D2DB9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vedoucí oddělení správních činností nepojistných dávek a koncepce LPS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805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08488"/>
            <a:ext cx="8372822" cy="864096"/>
          </a:xfrm>
        </p:spPr>
        <p:txBody>
          <a:bodyPr/>
          <a:lstStyle/>
          <a:p>
            <a:pPr algn="l"/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Nový model posuzování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24744"/>
            <a:ext cx="7918648" cy="5348858"/>
          </a:xfrm>
        </p:spPr>
        <p:txBody>
          <a:bodyPr/>
          <a:lstStyle/>
          <a:p>
            <a:pPr marL="0" indent="0" algn="just">
              <a:spcAft>
                <a:spcPts val="1000"/>
              </a:spcAft>
              <a:buNone/>
              <a:tabLst>
                <a:tab pos="4229100" algn="l"/>
              </a:tabLst>
            </a:pPr>
            <a:r>
              <a:rPr lang="cs-CZ" sz="1800" b="1" u="sng" kern="100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cs-CZ" sz="1800" b="1" u="sng" kern="10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rocesní stránka nového posuzování</a:t>
            </a:r>
            <a:endParaRPr lang="cs-CZ" sz="1800" kern="100" dirty="0">
              <a:solidFill>
                <a:srgbClr val="000099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žádost o posouzení zdravotního stavu </a:t>
            </a: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osoba podává u 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IPZS</a:t>
            </a: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elektronicky </a:t>
            </a: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(ePortál ČSSZ)</a:t>
            </a:r>
          </a:p>
          <a:p>
            <a:pPr marL="342900" lvl="0" indent="-34290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žádost obsahuje kontaktní údaje 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ošetřujících lékařů v ČR</a:t>
            </a: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b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lze přiložit podklady k posouzení 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 českém jazyce</a:t>
            </a:r>
          </a:p>
          <a:p>
            <a:pPr marL="342900" lvl="0" indent="-34290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ONZP</a:t>
            </a: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provádí posouzení omezení soběstačnosti ve 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vlastním sociálním prostředí </a:t>
            </a: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osoby (osoba musí 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umožnit vstup</a:t>
            </a: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domácnost x zařízení)</a:t>
            </a:r>
          </a:p>
          <a:p>
            <a:pPr marL="342900" lvl="0" indent="-34290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osoba může být vyzvána k podrobení se odbornému vyšetření </a:t>
            </a:r>
            <a:b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či další 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součinnosti</a:t>
            </a: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 IPZS</a:t>
            </a:r>
          </a:p>
          <a:p>
            <a:pPr marL="342900" lvl="0" indent="-34290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platnost posudku 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může být časově omezena</a:t>
            </a:r>
          </a:p>
          <a:p>
            <a:pPr marL="342900" lvl="0" indent="-34290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IPZS vyhotoví posudek 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 30 pracovních dnů </a:t>
            </a: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 podání žádosti </a:t>
            </a:r>
            <a:b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posouzení, posudek 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zasílá osobě </a:t>
            </a: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nejpozději následující pracovní den po jeho vyhotovení a 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ÚP odesílá výsledek posouzení</a:t>
            </a:r>
          </a:p>
          <a:p>
            <a:pPr marL="342900" lvl="0" indent="-34290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ÚP zohlední výsledek posouzení </a:t>
            </a: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 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probíhajícím</a:t>
            </a: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řízení o dávce, </a:t>
            </a:r>
            <a:b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resp. v řízení, 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které bude zahájeno </a:t>
            </a: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základě uznání osoby za osobu </a:t>
            </a:r>
            <a:b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 omezením soběstačnosti</a:t>
            </a:r>
          </a:p>
          <a:p>
            <a:pPr marL="342900" lvl="0" indent="-342900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endParaRPr lang="cs-CZ" sz="1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spcAft>
                <a:spcPts val="1000"/>
              </a:spcAft>
              <a:buSzPts val="1200"/>
              <a:buNone/>
              <a:tabLst>
                <a:tab pos="4229100" algn="l"/>
              </a:tabLst>
            </a:pPr>
            <a:endParaRPr lang="cs-CZ" sz="1800" b="1" u="sng" kern="1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b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endParaRPr 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endParaRPr lang="cs-CZ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99448" y="6359302"/>
            <a:ext cx="1905000" cy="457200"/>
          </a:xfrm>
        </p:spPr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cký objekt 6" descr="Soudce samčího pohlaví se souvislou výplní">
            <a:extLst>
              <a:ext uri="{FF2B5EF4-FFF2-40B4-BE49-F238E27FC236}">
                <a16:creationId xmlns:a16="http://schemas.microsoft.com/office/drawing/2014/main" id="{4E45D2DB-B3DD-547A-27EA-FBE1977FF3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36665" y="5595367"/>
            <a:ext cx="1070670" cy="1070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614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08488"/>
            <a:ext cx="8372822" cy="864096"/>
          </a:xfrm>
        </p:spPr>
        <p:txBody>
          <a:bodyPr/>
          <a:lstStyle/>
          <a:p>
            <a:pPr algn="l"/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Nový model posuzování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24744"/>
            <a:ext cx="7918648" cy="5348858"/>
          </a:xfrm>
        </p:spPr>
        <p:txBody>
          <a:bodyPr/>
          <a:lstStyle/>
          <a:p>
            <a:pPr marL="0" indent="0" algn="just">
              <a:spcAft>
                <a:spcPts val="1000"/>
              </a:spcAft>
              <a:buSzPts val="1200"/>
              <a:buNone/>
              <a:tabLst>
                <a:tab pos="4229100" algn="l"/>
              </a:tabLst>
            </a:pPr>
            <a:r>
              <a:rPr lang="cs-CZ" sz="1800" b="1" u="sng" kern="1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posudková kritéria</a:t>
            </a:r>
          </a:p>
          <a:p>
            <a:pPr marL="342900" lvl="0" indent="-34290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soba s omezením soběstačnosti 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má nárok na dávku dle stanoveného 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stupně omezení soběstačnosti</a:t>
            </a:r>
          </a:p>
          <a:p>
            <a:pPr marL="342900" lvl="0" indent="-34290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soba s omezením soběstačnosti 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 osoba 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starší jednoho roku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b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která v důsledku 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DNZS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vyžaduje pomoc jiné fyzické osoby při zvládání činností a schopností v oblastech vymezených zákonem v rozsahu odpovídajícímu 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alespoň stupni 1 omezení soběstačnosti</a:t>
            </a:r>
          </a:p>
          <a:p>
            <a:pPr marL="342900" lvl="0" indent="-34290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DNZS → nepříznivý zdravotní stav, který podle poznatků lékařské vědy trvá nebo má trvat déle než jeden rok</a:t>
            </a:r>
            <a:endParaRPr lang="cs-CZ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spcAft>
                <a:spcPts val="1000"/>
              </a:spcAft>
              <a:buSzPts val="1200"/>
              <a:buNone/>
              <a:tabLst>
                <a:tab pos="4229100" algn="l"/>
              </a:tabLst>
            </a:pPr>
            <a:r>
              <a:rPr lang="cs-CZ" sz="1800" b="1" u="sng" kern="1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hodnocené oblasti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AutoNum type="alphaLcParenR"/>
              <a:tabLst>
                <a:tab pos="4229100" algn="l"/>
              </a:tabLst>
            </a:pP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obilita (váha 10 %)</a:t>
            </a:r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  <a:buAutoNum type="alphaLcParenR"/>
              <a:tabLst>
                <a:tab pos="4229100" algn="l"/>
              </a:tabLst>
            </a:pP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kognitivní a komunikační schopnosti 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</a:rPr>
              <a:t>[váha 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spolu s c) 15 %]</a:t>
            </a:r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FontTx/>
              <a:buAutoNum type="alphaLcParenR"/>
              <a:tabLst>
                <a:tab pos="4229100" algn="l"/>
              </a:tabLst>
            </a:pP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chování a psychické problémy 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</a:rPr>
              <a:t>[váha 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spolu s b) 15 %]</a:t>
            </a:r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  <a:buAutoNum type="alphaLcParenR"/>
              <a:tabLst>
                <a:tab pos="4229100" algn="l"/>
              </a:tabLst>
            </a:pP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péče o vlastní osobu (váha 40 %)</a:t>
            </a:r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  <a:buAutoNum type="alphaLcParenR"/>
              <a:tabLst>
                <a:tab pos="4229100" algn="l"/>
              </a:tabLst>
            </a:pP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zvládání a soběstačnost při zvládání nároků a zátěže způsobených nemocí nebo léčbou (váha 20 %)</a:t>
            </a:r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  <a:buAutoNum type="alphaLcParenR"/>
              <a:tabLst>
                <a:tab pos="4229100" algn="l"/>
              </a:tabLst>
            </a:pP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organizace každodenního života a sociálních kontaktů (váha 15 %)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1000"/>
              </a:spcAft>
              <a:buSzPts val="1200"/>
              <a:buNone/>
              <a:tabLst>
                <a:tab pos="4229100" algn="l"/>
              </a:tabLst>
            </a:pPr>
            <a:endParaRPr lang="cs-CZ" sz="1800" b="1" u="sng" kern="1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b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endParaRPr 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endParaRPr lang="cs-CZ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99448" y="6359302"/>
            <a:ext cx="1905000" cy="457200"/>
          </a:xfrm>
        </p:spPr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cký objekt 6" descr="Srdce s pulsem se souvislou výplní">
            <a:extLst>
              <a:ext uri="{FF2B5EF4-FFF2-40B4-BE49-F238E27FC236}">
                <a16:creationId xmlns:a16="http://schemas.microsoft.com/office/drawing/2014/main" id="{2DA16639-F2CF-E513-58FF-8221E52D27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37967" y="3356992"/>
            <a:ext cx="1296144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951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08488"/>
            <a:ext cx="8372822" cy="864096"/>
          </a:xfrm>
        </p:spPr>
        <p:txBody>
          <a:bodyPr/>
          <a:lstStyle/>
          <a:p>
            <a:pPr algn="l"/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Nový model posuzování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24744"/>
            <a:ext cx="7918648" cy="5348858"/>
          </a:xfrm>
        </p:spPr>
        <p:txBody>
          <a:bodyPr/>
          <a:lstStyle/>
          <a:p>
            <a:pPr marL="0" indent="0" algn="just">
              <a:spcAft>
                <a:spcPts val="1000"/>
              </a:spcAft>
              <a:buSzPts val="1200"/>
              <a:buNone/>
              <a:tabLst>
                <a:tab pos="4229100" algn="l"/>
              </a:tabLst>
            </a:pPr>
            <a:r>
              <a:rPr lang="cs-CZ" sz="1800" b="1" u="sng" kern="1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posudková kritéria</a:t>
            </a:r>
          </a:p>
          <a:p>
            <a:pPr marL="342900" lvl="0" indent="-34290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 osoby 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 18 let věku </a:t>
            </a: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 míra omezení soběstačnosti </a:t>
            </a:r>
            <a:b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posuzuje 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srovnáním</a:t>
            </a: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 soběstačností u 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zdravých osob stejného věku </a:t>
            </a: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→ nepřihlíží se k potřebě péče plynoucí z věku a stupně biopsychosociálního vývoje</a:t>
            </a:r>
          </a:p>
          <a:p>
            <a:pPr marL="342900" lvl="0" indent="-34290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děti 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mladší jednoho roku se neposuzují </a:t>
            </a: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→ jsou vždy plně závislé</a:t>
            </a:r>
          </a:p>
          <a:p>
            <a:pPr marL="342900" lvl="0" indent="-34290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dle stanovené celkové míry omezení soběstačnosti se 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osoba zařadí </a:t>
            </a:r>
            <a:b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 jednoho z pěti stupňů</a:t>
            </a: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omezení soběstačnosti</a:t>
            </a:r>
          </a:p>
          <a:p>
            <a:pPr marL="342900" lvl="0" indent="-34290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hodnotí se 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funkční dopad DNZS na soběstačnost </a:t>
            </a: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musí zde být příčinná souvislost pozbytí schopností ve vztahu k DNZS, </a:t>
            </a:r>
            <a:b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funkční schopnosti se hodnotí s využíváním 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běžně dostupných pomůcek </a:t>
            </a: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zda je zvládání činností a schopností v 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přijatelném standardu</a:t>
            </a: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tj. způsobu běžném a obvyklém bez potřeby </a:t>
            </a:r>
            <a:b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každodenní pomoci jiné osoby</a:t>
            </a:r>
            <a:endParaRPr lang="cs-CZ" sz="1800" b="1" u="sng" kern="1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Aft>
                <a:spcPts val="1000"/>
              </a:spcAft>
              <a:buSzPts val="1200"/>
              <a:buNone/>
              <a:tabLst>
                <a:tab pos="4229100" algn="l"/>
              </a:tabLst>
            </a:pPr>
            <a:endParaRPr lang="cs-CZ" sz="1800" b="1" u="sng" kern="1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b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endParaRPr 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endParaRPr lang="cs-CZ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99448" y="6359302"/>
            <a:ext cx="1905000" cy="457200"/>
          </a:xfrm>
        </p:spPr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cký objekt 6" descr="Osoba na vozíku se souvislou výplní">
            <a:extLst>
              <a:ext uri="{FF2B5EF4-FFF2-40B4-BE49-F238E27FC236}">
                <a16:creationId xmlns:a16="http://schemas.microsoft.com/office/drawing/2014/main" id="{481396B2-672C-2FAE-3FFD-4668DFA332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21646" y="5181178"/>
            <a:ext cx="1104156" cy="110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991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08488"/>
            <a:ext cx="8372822" cy="864096"/>
          </a:xfrm>
        </p:spPr>
        <p:txBody>
          <a:bodyPr/>
          <a:lstStyle/>
          <a:p>
            <a:pPr algn="l"/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Nový model posuzování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24744"/>
            <a:ext cx="7918648" cy="5348858"/>
          </a:xfrm>
        </p:spPr>
        <p:txBody>
          <a:bodyPr/>
          <a:lstStyle/>
          <a:p>
            <a:pPr marL="0" indent="0" algn="just">
              <a:spcAft>
                <a:spcPts val="1000"/>
              </a:spcAft>
              <a:buSzPts val="1200"/>
              <a:buNone/>
              <a:tabLst>
                <a:tab pos="4229100" algn="l"/>
              </a:tabLst>
            </a:pPr>
            <a:r>
              <a:rPr lang="cs-CZ" sz="1800" b="1" u="sng" kern="1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stupně omezení soběstačnosti ve vztahu k navýšení dávky</a:t>
            </a:r>
          </a:p>
          <a:p>
            <a:pPr marL="0" indent="0" algn="just">
              <a:spcAft>
                <a:spcPts val="1000"/>
              </a:spcAft>
              <a:buSzPts val="1200"/>
              <a:buNone/>
              <a:tabLst>
                <a:tab pos="4229100" algn="l"/>
              </a:tabLst>
            </a:pP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cs-CZ" sz="1800" b="1" u="sng" kern="1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b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endParaRPr 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endParaRPr lang="cs-CZ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99448" y="6359302"/>
            <a:ext cx="1905000" cy="457200"/>
          </a:xfrm>
        </p:spPr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D2CB1C44-2ACC-1181-67E9-A7F0BB642F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678187"/>
              </p:ext>
            </p:extLst>
          </p:nvPr>
        </p:nvGraphicFramePr>
        <p:xfrm>
          <a:off x="837142" y="1911474"/>
          <a:ext cx="7469715" cy="3035052"/>
        </p:xfrm>
        <a:graphic>
          <a:graphicData uri="http://schemas.openxmlformats.org/drawingml/2006/table">
            <a:tbl>
              <a:tblPr firstRow="1" firstCol="1" bandRow="1"/>
              <a:tblGrid>
                <a:gridCol w="3149522">
                  <a:extLst>
                    <a:ext uri="{9D8B030D-6E8A-4147-A177-3AD203B41FA5}">
                      <a16:colId xmlns:a16="http://schemas.microsoft.com/office/drawing/2014/main" val="1618355605"/>
                    </a:ext>
                  </a:extLst>
                </a:gridCol>
                <a:gridCol w="2101604">
                  <a:extLst>
                    <a:ext uri="{9D8B030D-6E8A-4147-A177-3AD203B41FA5}">
                      <a16:colId xmlns:a16="http://schemas.microsoft.com/office/drawing/2014/main" val="3358541474"/>
                    </a:ext>
                  </a:extLst>
                </a:gridCol>
                <a:gridCol w="2218589">
                  <a:extLst>
                    <a:ext uri="{9D8B030D-6E8A-4147-A177-3AD203B41FA5}">
                      <a16:colId xmlns:a16="http://schemas.microsoft.com/office/drawing/2014/main" val="3233859692"/>
                    </a:ext>
                  </a:extLst>
                </a:gridCol>
              </a:tblGrid>
              <a:tr h="9303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stupně omezení soběstačnosti</a:t>
                      </a:r>
                      <a:endParaRPr lang="cs-CZ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osoba do 18 let</a:t>
                      </a:r>
                      <a:endParaRPr lang="cs-CZ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(zvýšení HUD o částku)</a:t>
                      </a:r>
                      <a:endParaRPr lang="cs-CZ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osoba nad 18 let</a:t>
                      </a:r>
                      <a:endParaRPr lang="cs-CZ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(zvýšení HUD o částku)</a:t>
                      </a:r>
                      <a:endParaRPr lang="cs-CZ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668619"/>
                  </a:ext>
                </a:extLst>
              </a:tr>
              <a:tr h="42094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Stupeň 1:</a:t>
                      </a:r>
                      <a:r>
                        <a:rPr lang="cs-CZ" sz="11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100" b="1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12,5-27 (méně než 27)</a:t>
                      </a:r>
                      <a:endParaRPr lang="cs-CZ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1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Kč</a:t>
                      </a:r>
                      <a:endParaRPr lang="cs-CZ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1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Kč</a:t>
                      </a:r>
                      <a:endParaRPr lang="cs-CZ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586109"/>
                  </a:ext>
                </a:extLst>
              </a:tr>
              <a:tr h="42094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Stupeň 2:</a:t>
                      </a:r>
                      <a:r>
                        <a:rPr lang="cs-CZ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1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27-47,5 (méně než 47,5)</a:t>
                      </a:r>
                      <a:endParaRPr lang="cs-CZ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1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4 886 Kč</a:t>
                      </a:r>
                      <a:endParaRPr lang="cs-CZ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1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3 402 Kč</a:t>
                      </a:r>
                      <a:endParaRPr lang="cs-CZ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4679539"/>
                  </a:ext>
                </a:extLst>
              </a:tr>
              <a:tr h="42094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Stupeň 3:</a:t>
                      </a:r>
                      <a:r>
                        <a:rPr lang="cs-CZ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1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47,5-70 (méně než 70)</a:t>
                      </a:r>
                      <a:endParaRPr lang="cs-CZ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1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5 933 Kč</a:t>
                      </a:r>
                      <a:endParaRPr lang="cs-CZ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1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4 374 Kč</a:t>
                      </a:r>
                      <a:endParaRPr lang="cs-CZ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189960"/>
                  </a:ext>
                </a:extLst>
              </a:tr>
              <a:tr h="42094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Stupeň 4:</a:t>
                      </a:r>
                      <a:r>
                        <a:rPr lang="cs-CZ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1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70-90 (méně než 90)</a:t>
                      </a:r>
                      <a:endParaRPr lang="cs-CZ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1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6 980 Kč</a:t>
                      </a:r>
                      <a:endParaRPr lang="cs-CZ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1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5 346 Kč</a:t>
                      </a:r>
                      <a:endParaRPr lang="cs-CZ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3701915"/>
                  </a:ext>
                </a:extLst>
              </a:tr>
              <a:tr h="42094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Stupeň 5:</a:t>
                      </a:r>
                      <a:r>
                        <a:rPr lang="cs-CZ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1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90-100</a:t>
                      </a:r>
                      <a:endParaRPr lang="cs-CZ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1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8 376 Kč</a:t>
                      </a:r>
                      <a:endParaRPr lang="cs-CZ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10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6 804 Kč</a:t>
                      </a:r>
                      <a:endParaRPr lang="cs-CZ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328141"/>
                  </a:ext>
                </a:extLst>
              </a:tr>
            </a:tbl>
          </a:graphicData>
        </a:graphic>
      </p:graphicFrame>
      <p:pic>
        <p:nvPicPr>
          <p:cNvPr id="8" name="Grafický objekt 7" descr="Prasátko – kasička se souvislou výplní">
            <a:extLst>
              <a:ext uri="{FF2B5EF4-FFF2-40B4-BE49-F238E27FC236}">
                <a16:creationId xmlns:a16="http://schemas.microsoft.com/office/drawing/2014/main" id="{BD771C53-91B5-2A26-D6C5-F7D60420B2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76463" y="5050581"/>
            <a:ext cx="1537321" cy="1537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466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08488"/>
            <a:ext cx="8372822" cy="864096"/>
          </a:xfrm>
        </p:spPr>
        <p:txBody>
          <a:bodyPr/>
          <a:lstStyle/>
          <a:p>
            <a:pPr algn="l"/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Nový model posuzování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24744"/>
            <a:ext cx="7918648" cy="5348858"/>
          </a:xfrm>
        </p:spPr>
        <p:txBody>
          <a:bodyPr/>
          <a:lstStyle/>
          <a:p>
            <a:pPr marL="0" indent="0" algn="just">
              <a:spcAft>
                <a:spcPts val="1000"/>
              </a:spcAft>
              <a:buSzPts val="1200"/>
              <a:buNone/>
              <a:tabLst>
                <a:tab pos="4229100" algn="l"/>
              </a:tabLst>
            </a:pPr>
            <a:r>
              <a:rPr lang="cs-CZ" sz="1800" b="1" u="sng" kern="1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dílčí kritéria posuzování míry soběstačnosti</a:t>
            </a:r>
          </a:p>
          <a:p>
            <a:pPr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  <a:defRPr/>
            </a:pPr>
            <a:r>
              <a:rPr lang="cs-CZ" sz="1800" kern="100" dirty="0">
                <a:latin typeface="Arial" panose="020B0604020202020204" pitchFamily="34" charset="0"/>
                <a:cs typeface="Arial" panose="020B0604020202020204" pitchFamily="34" charset="0"/>
              </a:rPr>
              <a:t>kritéria a podrobný postup uvedeny </a:t>
            </a:r>
            <a:r>
              <a:rPr lang="cs-CZ" sz="1800" b="1" kern="100" dirty="0">
                <a:latin typeface="Arial" panose="020B0604020202020204" pitchFamily="34" charset="0"/>
                <a:cs typeface="Arial" panose="020B0604020202020204" pitchFamily="34" charset="0"/>
              </a:rPr>
              <a:t>v příloze k zákonu</a:t>
            </a:r>
          </a:p>
          <a:p>
            <a:pPr mar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  <a:defRPr/>
            </a:pPr>
            <a:endParaRPr lang="cs-CZ" sz="1800" b="1" kern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  <a:defRPr/>
            </a:pPr>
            <a:r>
              <a:rPr lang="cs-CZ" sz="1800" b="1" u="sng" kern="1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 - Mobilita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spcAft>
                <a:spcPts val="1000"/>
              </a:spcAft>
              <a:buSzPts val="1200"/>
              <a:buNone/>
              <a:tabLst>
                <a:tab pos="4229100" algn="l"/>
              </a:tabLst>
            </a:pP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cs-CZ" sz="1800" b="1" u="sng" kern="1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b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endParaRPr 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endParaRPr lang="cs-CZ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99448" y="6359302"/>
            <a:ext cx="1905000" cy="457200"/>
          </a:xfrm>
        </p:spPr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138A704E-959D-3470-24A9-E101468155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511382"/>
              </p:ext>
            </p:extLst>
          </p:nvPr>
        </p:nvGraphicFramePr>
        <p:xfrm>
          <a:off x="812742" y="2492896"/>
          <a:ext cx="6063514" cy="2545104"/>
        </p:xfrm>
        <a:graphic>
          <a:graphicData uri="http://schemas.openxmlformats.org/drawingml/2006/table">
            <a:tbl>
              <a:tblPr firstRow="1" firstCol="1" bandRow="1"/>
              <a:tblGrid>
                <a:gridCol w="662423">
                  <a:extLst>
                    <a:ext uri="{9D8B030D-6E8A-4147-A177-3AD203B41FA5}">
                      <a16:colId xmlns:a16="http://schemas.microsoft.com/office/drawing/2014/main" val="2996677405"/>
                    </a:ext>
                  </a:extLst>
                </a:gridCol>
                <a:gridCol w="1094002">
                  <a:extLst>
                    <a:ext uri="{9D8B030D-6E8A-4147-A177-3AD203B41FA5}">
                      <a16:colId xmlns:a16="http://schemas.microsoft.com/office/drawing/2014/main" val="563633602"/>
                    </a:ext>
                  </a:extLst>
                </a:gridCol>
                <a:gridCol w="1011032">
                  <a:extLst>
                    <a:ext uri="{9D8B030D-6E8A-4147-A177-3AD203B41FA5}">
                      <a16:colId xmlns:a16="http://schemas.microsoft.com/office/drawing/2014/main" val="2369282451"/>
                    </a:ext>
                  </a:extLst>
                </a:gridCol>
                <a:gridCol w="984267">
                  <a:extLst>
                    <a:ext uri="{9D8B030D-6E8A-4147-A177-3AD203B41FA5}">
                      <a16:colId xmlns:a16="http://schemas.microsoft.com/office/drawing/2014/main" val="653451681"/>
                    </a:ext>
                  </a:extLst>
                </a:gridCol>
                <a:gridCol w="1140840">
                  <a:extLst>
                    <a:ext uri="{9D8B030D-6E8A-4147-A177-3AD203B41FA5}">
                      <a16:colId xmlns:a16="http://schemas.microsoft.com/office/drawing/2014/main" val="3735647973"/>
                    </a:ext>
                  </a:extLst>
                </a:gridCol>
                <a:gridCol w="1170950">
                  <a:extLst>
                    <a:ext uri="{9D8B030D-6E8A-4147-A177-3AD203B41FA5}">
                      <a16:colId xmlns:a16="http://schemas.microsoft.com/office/drawing/2014/main" val="2015349015"/>
                    </a:ext>
                  </a:extLst>
                </a:gridCol>
              </a:tblGrid>
              <a:tr h="4241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Položka</a:t>
                      </a:r>
                      <a:endParaRPr lang="cs-CZ" sz="11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Kritéria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Soběstačnost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Převážná soběstačnost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Převážná nesoběstačnost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Nesoběstačnost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8237569"/>
                  </a:ext>
                </a:extLst>
              </a:tr>
              <a:tr h="4241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Změny poloh na lůžku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26112"/>
                  </a:ext>
                </a:extLst>
              </a:tr>
              <a:tr h="6431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Udržení stabilní polohy vsedě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6413413"/>
                  </a:ext>
                </a:extLst>
              </a:tr>
              <a:tr h="2051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Přemísťování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11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983550"/>
                  </a:ext>
                </a:extLst>
              </a:tr>
              <a:tr h="4241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Pohyb v rámci domova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5368543"/>
                  </a:ext>
                </a:extLst>
              </a:tr>
              <a:tr h="4241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Výstup po schodech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11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5386965"/>
                  </a:ext>
                </a:extLst>
              </a:tr>
            </a:tbl>
          </a:graphicData>
        </a:graphic>
      </p:graphicFrame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5AE348A7-3447-8F32-8AA8-3638EB43CA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526862"/>
              </p:ext>
            </p:extLst>
          </p:nvPr>
        </p:nvGraphicFramePr>
        <p:xfrm>
          <a:off x="820846" y="5441007"/>
          <a:ext cx="4415790" cy="827977"/>
        </p:xfrm>
        <a:graphic>
          <a:graphicData uri="http://schemas.openxmlformats.org/drawingml/2006/table">
            <a:tbl>
              <a:tblPr firstRow="1" firstCol="1" bandRow="1"/>
              <a:tblGrid>
                <a:gridCol w="483870">
                  <a:extLst>
                    <a:ext uri="{9D8B030D-6E8A-4147-A177-3AD203B41FA5}">
                      <a16:colId xmlns:a16="http://schemas.microsoft.com/office/drawing/2014/main" val="1387258626"/>
                    </a:ext>
                  </a:extLst>
                </a:gridCol>
                <a:gridCol w="1113155">
                  <a:extLst>
                    <a:ext uri="{9D8B030D-6E8A-4147-A177-3AD203B41FA5}">
                      <a16:colId xmlns:a16="http://schemas.microsoft.com/office/drawing/2014/main" val="1084875167"/>
                    </a:ext>
                  </a:extLst>
                </a:gridCol>
                <a:gridCol w="975995">
                  <a:extLst>
                    <a:ext uri="{9D8B030D-6E8A-4147-A177-3AD203B41FA5}">
                      <a16:colId xmlns:a16="http://schemas.microsoft.com/office/drawing/2014/main" val="1676613699"/>
                    </a:ext>
                  </a:extLst>
                </a:gridCol>
                <a:gridCol w="1842770">
                  <a:extLst>
                    <a:ext uri="{9D8B030D-6E8A-4147-A177-3AD203B41FA5}">
                      <a16:colId xmlns:a16="http://schemas.microsoft.com/office/drawing/2014/main" val="25422182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Neschopnost používat obě horní a dolní končetiny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Ano</a:t>
                      </a:r>
                      <a:endParaRPr lang="cs-CZ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Ne</a:t>
                      </a:r>
                      <a:endParaRPr lang="cs-CZ" sz="11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7910493"/>
                  </a:ext>
                </a:extLst>
              </a:tr>
            </a:tbl>
          </a:graphicData>
        </a:graphic>
      </p:graphicFrame>
      <p:sp>
        <p:nvSpPr>
          <p:cNvPr id="13" name="Rectangle 5">
            <a:extLst>
              <a:ext uri="{FF2B5EF4-FFF2-40B4-BE49-F238E27FC236}">
                <a16:creationId xmlns:a16="http://schemas.microsoft.com/office/drawing/2014/main" id="{9A328BD8-2839-EBBD-DEE2-62122B831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141" y="5101004"/>
            <a:ext cx="453682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Zvl</a:t>
            </a: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áš</a:t>
            </a: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tn</a:t>
            </a: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soubor potřeb v</a:t>
            </a: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mci mobility</a:t>
            </a:r>
            <a:endParaRPr kumimoji="0" lang="cs-CZ" altLang="cs-CZ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Grafický objekt 14" descr="Muž s holí se souvislou výplní">
            <a:extLst>
              <a:ext uri="{FF2B5EF4-FFF2-40B4-BE49-F238E27FC236}">
                <a16:creationId xmlns:a16="http://schemas.microsoft.com/office/drawing/2014/main" id="{9A6463A6-477A-3C8B-927D-9B8CCDCA5B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37839" y="2996952"/>
            <a:ext cx="1485415" cy="1485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648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08488"/>
            <a:ext cx="8372822" cy="864096"/>
          </a:xfrm>
        </p:spPr>
        <p:txBody>
          <a:bodyPr/>
          <a:lstStyle/>
          <a:p>
            <a:pPr algn="l"/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Nový model posuzování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24744"/>
            <a:ext cx="7918648" cy="5348858"/>
          </a:xfrm>
        </p:spPr>
        <p:txBody>
          <a:bodyPr/>
          <a:lstStyle/>
          <a:p>
            <a:pPr marL="0" indent="0" algn="just">
              <a:spcAft>
                <a:spcPts val="1000"/>
              </a:spcAft>
              <a:buSzPts val="1200"/>
              <a:buNone/>
              <a:tabLst>
                <a:tab pos="4229100" algn="l"/>
              </a:tabLst>
            </a:pPr>
            <a:r>
              <a:rPr lang="cs-CZ" sz="1800" b="1" u="sng" kern="1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přechodná ustanovení</a:t>
            </a:r>
          </a:p>
          <a:p>
            <a:pPr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  <a:defRPr/>
            </a:pPr>
            <a:r>
              <a:rPr lang="cs-CZ" sz="1800" kern="100" dirty="0">
                <a:latin typeface="Arial" panose="020B0604020202020204" pitchFamily="34" charset="0"/>
                <a:cs typeface="Arial" panose="020B0604020202020204" pitchFamily="34" charset="0"/>
              </a:rPr>
              <a:t>osoby se zdravotním postižením, které pobírají navýšenou dávku </a:t>
            </a:r>
            <a:br>
              <a:rPr lang="cs-CZ" sz="1800" kern="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kern="100" dirty="0">
                <a:latin typeface="Arial" panose="020B0604020202020204" pitchFamily="34" charset="0"/>
                <a:cs typeface="Arial" panose="020B0604020202020204" pitchFamily="34" charset="0"/>
              </a:rPr>
              <a:t>dle dosavadního schématu, mají od 1. července 2025 </a:t>
            </a:r>
            <a:r>
              <a:rPr lang="cs-CZ" sz="1800" b="1" kern="100" dirty="0">
                <a:latin typeface="Arial" panose="020B0604020202020204" pitchFamily="34" charset="0"/>
                <a:cs typeface="Arial" panose="020B0604020202020204" pitchFamily="34" charset="0"/>
              </a:rPr>
              <a:t>tři měsíce </a:t>
            </a:r>
            <a:br>
              <a:rPr lang="cs-CZ" sz="1800" b="1" kern="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b="1" kern="100" dirty="0">
                <a:latin typeface="Arial" panose="020B0604020202020204" pitchFamily="34" charset="0"/>
                <a:cs typeface="Arial" panose="020B0604020202020204" pitchFamily="34" charset="0"/>
              </a:rPr>
              <a:t>na podání žádosti </a:t>
            </a:r>
            <a:r>
              <a:rPr lang="cs-CZ" sz="1800" kern="100" dirty="0">
                <a:latin typeface="Arial" panose="020B0604020202020204" pitchFamily="34" charset="0"/>
                <a:cs typeface="Arial" panose="020B0604020202020204" pitchFamily="34" charset="0"/>
              </a:rPr>
              <a:t>o nové posouzení → bez podání žádosti v této lhůtě nárok na navýšení dávky </a:t>
            </a:r>
            <a:r>
              <a:rPr lang="cs-CZ" sz="1800" b="1" kern="100" dirty="0">
                <a:latin typeface="Arial" panose="020B0604020202020204" pitchFamily="34" charset="0"/>
                <a:cs typeface="Arial" panose="020B0604020202020204" pitchFamily="34" charset="0"/>
              </a:rPr>
              <a:t>zanikne</a:t>
            </a:r>
          </a:p>
          <a:p>
            <a:pPr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  <a:defRPr/>
            </a:pPr>
            <a:r>
              <a:rPr lang="cs-CZ" sz="1800" b="1" kern="100" dirty="0">
                <a:latin typeface="Arial" panose="020B0604020202020204" pitchFamily="34" charset="0"/>
                <a:cs typeface="Arial" panose="020B0604020202020204" pitchFamily="34" charset="0"/>
              </a:rPr>
              <a:t>IPZS</a:t>
            </a:r>
            <a:r>
              <a:rPr lang="cs-CZ" sz="1800" kern="100" dirty="0">
                <a:latin typeface="Arial" panose="020B0604020202020204" pitchFamily="34" charset="0"/>
                <a:cs typeface="Arial" panose="020B0604020202020204" pitchFamily="34" charset="0"/>
              </a:rPr>
              <a:t> má od 1. července 2025 celkem </a:t>
            </a:r>
            <a:r>
              <a:rPr lang="cs-CZ" sz="1800" b="1" kern="100" dirty="0">
                <a:latin typeface="Arial" panose="020B0604020202020204" pitchFamily="34" charset="0"/>
                <a:cs typeface="Arial" panose="020B0604020202020204" pitchFamily="34" charset="0"/>
              </a:rPr>
              <a:t>12 měsíců </a:t>
            </a:r>
            <a:r>
              <a:rPr lang="cs-CZ" sz="1800" kern="100" dirty="0">
                <a:latin typeface="Arial" panose="020B0604020202020204" pitchFamily="34" charset="0"/>
                <a:cs typeface="Arial" panose="020B0604020202020204" pitchFamily="34" charset="0"/>
              </a:rPr>
              <a:t>na posouzení </a:t>
            </a:r>
            <a:br>
              <a:rPr lang="cs-CZ" sz="1800" kern="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kern="100" dirty="0">
                <a:latin typeface="Arial" panose="020B0604020202020204" pitchFamily="34" charset="0"/>
                <a:cs typeface="Arial" panose="020B0604020202020204" pitchFamily="34" charset="0"/>
              </a:rPr>
              <a:t>těchto žádostí</a:t>
            </a:r>
          </a:p>
          <a:p>
            <a:pPr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  <a:defRPr/>
            </a:pPr>
            <a:r>
              <a:rPr lang="cs-CZ" sz="1800" kern="100" dirty="0">
                <a:latin typeface="Arial" panose="020B0604020202020204" pitchFamily="34" charset="0"/>
                <a:cs typeface="Arial" panose="020B0604020202020204" pitchFamily="34" charset="0"/>
              </a:rPr>
              <a:t>dokud nebude vydáno nové posouzení, </a:t>
            </a:r>
            <a:r>
              <a:rPr lang="cs-CZ" sz="1800" b="1" kern="100" dirty="0">
                <a:latin typeface="Arial" panose="020B0604020202020204" pitchFamily="34" charset="0"/>
                <a:cs typeface="Arial" panose="020B0604020202020204" pitchFamily="34" charset="0"/>
              </a:rPr>
              <a:t>osoba je vyplácena </a:t>
            </a:r>
            <a:br>
              <a:rPr lang="cs-CZ" sz="1800" b="1" kern="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b="1" kern="100" dirty="0">
                <a:latin typeface="Arial" panose="020B0604020202020204" pitchFamily="34" charset="0"/>
                <a:cs typeface="Arial" panose="020B0604020202020204" pitchFamily="34" charset="0"/>
              </a:rPr>
              <a:t>jako doposud</a:t>
            </a:r>
          </a:p>
          <a:p>
            <a:pPr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  <a:defRPr/>
            </a:pPr>
            <a:r>
              <a:rPr lang="cs-CZ" sz="1800" b="1" kern="100" dirty="0">
                <a:latin typeface="Arial" panose="020B0604020202020204" pitchFamily="34" charset="0"/>
                <a:cs typeface="Arial" panose="020B0604020202020204" pitchFamily="34" charset="0"/>
              </a:rPr>
              <a:t>nedokončená posouzení</a:t>
            </a:r>
            <a:r>
              <a:rPr lang="cs-CZ" sz="1800" kern="100" dirty="0">
                <a:latin typeface="Arial" panose="020B0604020202020204" pitchFamily="34" charset="0"/>
                <a:cs typeface="Arial" panose="020B0604020202020204" pitchFamily="34" charset="0"/>
              </a:rPr>
              <a:t> k 1. červenci 2025 dokončí IPZS </a:t>
            </a:r>
            <a:br>
              <a:rPr lang="cs-CZ" sz="1800" kern="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kern="100" dirty="0">
                <a:latin typeface="Arial" panose="020B0604020202020204" pitchFamily="34" charset="0"/>
                <a:cs typeface="Arial" panose="020B0604020202020204" pitchFamily="34" charset="0"/>
              </a:rPr>
              <a:t>dle nové právní úpravy, nová žádost se nepodává</a:t>
            </a:r>
          </a:p>
          <a:p>
            <a:pPr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  <a:defRPr/>
            </a:pPr>
            <a:endParaRPr lang="cs-CZ" sz="1800" b="1" kern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  <a:defRPr/>
            </a:pPr>
            <a:endParaRPr lang="cs-CZ" sz="1800" b="1" kern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  <a:defRPr/>
            </a:pPr>
            <a:endParaRPr lang="cs-CZ" sz="1800" b="1" kern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ts val="1200"/>
              <a:buNone/>
              <a:tabLst>
                <a:tab pos="4229100" algn="l"/>
              </a:tabLst>
              <a:defRPr/>
            </a:pPr>
            <a:r>
              <a:rPr lang="cs-CZ" sz="1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pozdější účinnost nutná kvůli připravenosti IT a ČSSZ/IPZS</a:t>
            </a:r>
            <a:endParaRPr kumimoji="0" lang="cs-CZ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spcAft>
                <a:spcPts val="1000"/>
              </a:spcAft>
              <a:buSzPts val="1200"/>
              <a:buNone/>
              <a:tabLst>
                <a:tab pos="4229100" algn="l"/>
              </a:tabLst>
            </a:pP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cs-CZ" sz="1800" b="1" u="sng" kern="1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b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endParaRPr 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endParaRPr lang="cs-CZ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99448" y="6359302"/>
            <a:ext cx="1905000" cy="457200"/>
          </a:xfrm>
        </p:spPr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Šipka: doprava 5">
            <a:extLst>
              <a:ext uri="{FF2B5EF4-FFF2-40B4-BE49-F238E27FC236}">
                <a16:creationId xmlns:a16="http://schemas.microsoft.com/office/drawing/2014/main" id="{0FB19EC0-244B-0C36-9898-715DCEA0B576}"/>
              </a:ext>
            </a:extLst>
          </p:cNvPr>
          <p:cNvSpPr/>
          <p:nvPr/>
        </p:nvSpPr>
        <p:spPr>
          <a:xfrm>
            <a:off x="4038811" y="4581128"/>
            <a:ext cx="1066378" cy="288032"/>
          </a:xfrm>
          <a:prstGeom prst="rightArrow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8F8C017B-20C0-70D2-CF6C-1A154F677B02}"/>
              </a:ext>
            </a:extLst>
          </p:cNvPr>
          <p:cNvSpPr/>
          <p:nvPr/>
        </p:nvSpPr>
        <p:spPr>
          <a:xfrm>
            <a:off x="1259632" y="5013177"/>
            <a:ext cx="6696744" cy="572240"/>
          </a:xfrm>
          <a:prstGeom prst="rect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" name="Grafický objekt 10" descr="Programátor samčího pohlaví se souvislou výplní">
            <a:extLst>
              <a:ext uri="{FF2B5EF4-FFF2-40B4-BE49-F238E27FC236}">
                <a16:creationId xmlns:a16="http://schemas.microsoft.com/office/drawing/2014/main" id="{4402615D-D989-15A8-514C-B2B5169C84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14800" y="572943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653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420888"/>
            <a:ext cx="7772400" cy="1143000"/>
          </a:xfrm>
        </p:spPr>
        <p:txBody>
          <a:bodyPr/>
          <a:lstStyle/>
          <a:p>
            <a:r>
              <a:rPr lang="cs-CZ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b="1" u="sng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7316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563" y="96948"/>
            <a:ext cx="7772400" cy="648072"/>
          </a:xfrm>
        </p:spPr>
        <p:txBody>
          <a:bodyPr/>
          <a:lstStyle/>
          <a:p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620688"/>
            <a:ext cx="7772400" cy="5115272"/>
          </a:xfrm>
        </p:spPr>
        <p:txBody>
          <a:bodyPr/>
          <a:lstStyle/>
          <a:p>
            <a:pPr marL="0" indent="0" algn="just">
              <a:buNone/>
            </a:pPr>
            <a:endParaRPr lang="cs-CZ" sz="20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0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0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9625" indent="-542925" algn="just">
              <a:buFontTx/>
              <a:buAutoNum type="arabicPeriod"/>
            </a:pPr>
            <a:r>
              <a:rPr lang="cs-CZ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 Ukrajina </a:t>
            </a:r>
          </a:p>
          <a:p>
            <a:pPr marL="809625" indent="-542925" algn="just">
              <a:buFontTx/>
              <a:buAutoNum type="arabicPeriod"/>
            </a:pPr>
            <a:r>
              <a:rPr lang="cs-CZ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Pozměňovací návrh k Lex Ukrajina</a:t>
            </a:r>
          </a:p>
          <a:p>
            <a:pPr marL="809625" indent="-542925" algn="just">
              <a:buFontTx/>
              <a:buAutoNum type="arabicPeriod"/>
            </a:pPr>
            <a:r>
              <a:rPr lang="cs-CZ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Inspirace německým modelem posuzování</a:t>
            </a:r>
          </a:p>
          <a:p>
            <a:pPr marL="809625" indent="-542925" algn="just">
              <a:buFontTx/>
              <a:buAutoNum type="arabicPeriod"/>
            </a:pPr>
            <a:r>
              <a:rPr lang="cs-CZ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Nový model posuzování </a:t>
            </a:r>
          </a:p>
          <a:p>
            <a:pPr marL="266700" indent="0" algn="just">
              <a:buNone/>
            </a:pPr>
            <a:endParaRPr lang="cs-CZ" sz="20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7750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36" y="792088"/>
            <a:ext cx="7772400" cy="504056"/>
          </a:xfrm>
        </p:spPr>
        <p:txBody>
          <a:bodyPr/>
          <a:lstStyle/>
          <a:p>
            <a:pPr algn="l"/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Lex Ukrajina</a:t>
            </a:r>
            <a:b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96752"/>
            <a:ext cx="7910128" cy="5256584"/>
          </a:xfrm>
        </p:spPr>
        <p:txBody>
          <a:bodyPr/>
          <a:lstStyle/>
          <a:p>
            <a:pPr lvl="0" algn="just">
              <a:buSzPts val="1200"/>
              <a:buFont typeface="Symbol" panose="05050102010706020507" pitchFamily="18" charset="2"/>
              <a:buChar char=""/>
            </a:pP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</a:rPr>
              <a:t>v návaznosti na 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</a:rPr>
              <a:t>ozbrojený konflikt</a:t>
            </a: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</a:rPr>
              <a:t>, který se 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</a:rPr>
              <a:t>od 24. února 2022</a:t>
            </a: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</a:rPr>
              <a:t> odehrává na území 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</a:rPr>
              <a:t>Ukrajiny</a:t>
            </a: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</a:rPr>
              <a:t> v důsledku invaze vojsk Ruské federace, čelila ČR významné 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</a:rPr>
              <a:t>migrační vlně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SzPts val="1200"/>
              <a:buFont typeface="Symbol" panose="05050102010706020507" pitchFamily="18" charset="2"/>
              <a:buChar char=""/>
            </a:pP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</a:rPr>
              <a:t>bylo nezbytné okamžitě přijmout 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</a:rPr>
              <a:t>legislativní změny</a:t>
            </a: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</a:rPr>
              <a:t> tak, aby bylo možné zajistit uprchlíkům z Ukrajiny 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</a:rPr>
              <a:t>základní životní podmínky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SzPts val="1200"/>
              <a:buFont typeface="Symbol" panose="05050102010706020507" pitchFamily="18" charset="2"/>
              <a:buChar char=""/>
            </a:pP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</a:rPr>
              <a:t>předpokladem bylo legalizovat pobyt těchto osob na našem území </a:t>
            </a:r>
            <a:b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</a:rPr>
              <a:t>→ institut 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</a:rPr>
              <a:t>dočasné ochrany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cs-CZ" sz="1800" b="1" u="sng" kern="100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byly vydány následující právní předpisy tzv. „Lex Ukrajina“:</a:t>
            </a:r>
            <a:endParaRPr lang="cs-CZ" sz="1800" kern="100" dirty="0">
              <a:solidFill>
                <a:srgbClr val="000099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cs-CZ" sz="18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cs-CZ" sz="1800" b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 č. 65/2022 Sb.</a:t>
            </a:r>
            <a:r>
              <a:rPr lang="cs-CZ" sz="18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i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některých opatřeních v souvislosti s ozbrojeným konfliktem na území Ukrajiny vyvolaným invazí vojsk Ruské federace</a:t>
            </a:r>
            <a:r>
              <a:rPr lang="cs-CZ" sz="18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cs-CZ" sz="18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cs-CZ" sz="1800" b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 č. 66/2022 Sb.</a:t>
            </a:r>
            <a:r>
              <a:rPr lang="cs-CZ" sz="18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i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opatřeních v oblasti zaměstnanosti a oblasti sociálního zabezpečení v souvislosti s ozbrojeným konfliktem na území Ukrajiny vyvolaným invazí vojsk Ruské federace</a:t>
            </a:r>
            <a:r>
              <a:rPr lang="cs-CZ" sz="18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cs-CZ" sz="18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cs-CZ" sz="1800" b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 č. 67/2022 Sb.</a:t>
            </a:r>
            <a:r>
              <a:rPr lang="cs-CZ" sz="18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i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opatřeních v oblasti školství v souvislosti </a:t>
            </a:r>
            <a:br>
              <a:rPr lang="cs-CZ" sz="1800" i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i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ozbrojeným konfliktem na území Ukrajiny vyvolaným invazí vojsk </a:t>
            </a:r>
            <a:br>
              <a:rPr lang="cs-CZ" sz="1800" i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i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Ruské federace</a:t>
            </a:r>
            <a:endParaRPr lang="cs-CZ" sz="1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cs-CZ" sz="18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účinnost zákonů od </a:t>
            </a:r>
            <a:r>
              <a:rPr lang="cs-CZ" sz="1800" b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21. března 2022</a:t>
            </a:r>
            <a:endParaRPr lang="cs-CZ" sz="1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266700" algn="l"/>
              </a:tabLst>
            </a:pPr>
            <a:endParaRPr lang="pl-PL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cký objekt 6" descr="Kurt obrys">
            <a:extLst>
              <a:ext uri="{FF2B5EF4-FFF2-40B4-BE49-F238E27FC236}">
                <a16:creationId xmlns:a16="http://schemas.microsoft.com/office/drawing/2014/main" id="{CD6DFBA7-4937-124A-49F6-D5D3C26F61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80312" y="296034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701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36" y="792088"/>
            <a:ext cx="7772400" cy="504056"/>
          </a:xfrm>
        </p:spPr>
        <p:txBody>
          <a:bodyPr/>
          <a:lstStyle/>
          <a:p>
            <a:pPr algn="l"/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Lex Ukrajina</a:t>
            </a:r>
            <a:b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96752"/>
            <a:ext cx="7910128" cy="5256584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cs-CZ" sz="1800" b="1" u="sng" kern="10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humanitární dávka</a:t>
            </a:r>
            <a:endParaRPr lang="cs-CZ" sz="1800" kern="100" dirty="0">
              <a:solidFill>
                <a:srgbClr val="000099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určena občanům 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Ukrajiny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kteří přišli do ČR z důvodu 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válečného konfliktu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2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podmínky nároku se postupně 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měnily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zpřísňovaly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2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příspěvek na 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životní potřeby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 zároveň příspěvek na 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bydlení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2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zohledňují se veškeré 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příjmy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 případné 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úspory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žadatele a společně posuzovaných osob, 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jedna dávka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2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odvíjí se od 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životního a existenčního minima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2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speciální úprava 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zranitelných osob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2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dávka 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nenáleží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je-li osobě 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bezplatně poskytnuta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celodenní strava, </a:t>
            </a:r>
            <a:b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základní prostředky osobní hygieny a ubytování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2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dávku administruje 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Úřad práce 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(ÚP) ve 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zjednodušeném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řízení (vyloučen správní řád), 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elektronicky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266700" algn="l"/>
              </a:tabLst>
            </a:pPr>
            <a:endParaRPr lang="pl-PL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2079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36" y="792088"/>
            <a:ext cx="7772400" cy="504056"/>
          </a:xfrm>
        </p:spPr>
        <p:txBody>
          <a:bodyPr/>
          <a:lstStyle/>
          <a:p>
            <a:pPr algn="l"/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Lex Ukrajina</a:t>
            </a:r>
            <a:b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96752"/>
            <a:ext cx="7910128" cy="566124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4229100" algn="l"/>
              </a:tabLst>
            </a:pPr>
            <a:r>
              <a:rPr lang="cs-CZ" sz="1800" b="1" u="sng" kern="10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aktuální právní úprava ve vztahu k posuzování osob se zdravotním postižením</a:t>
            </a:r>
            <a:endParaRPr lang="cs-CZ" sz="1800" kern="100" dirty="0">
              <a:solidFill>
                <a:srgbClr val="000099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od 1. července 2023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zavedena 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speciální úprava pro osoby se zdravotním postižením 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tak, aby tyto osoby mohly dostat </a:t>
            </a:r>
            <a:b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vyšší dávku 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</a:rPr>
              <a:t>→ dva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způsoby</a:t>
            </a: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300"/>
              </a:spcAft>
              <a:buFont typeface="+mj-lt"/>
              <a:buAutoNum type="arabicPeriod"/>
              <a:tabLst>
                <a:tab pos="4229100" algn="l"/>
              </a:tabLst>
            </a:pP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na základě doložených podkladů z Ukrajiny 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(invalidita, průkaz osvědčující zdravotní postižení, který byl vydán na Ukrajině)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b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→ 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pokud osoba nevlastní →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342900" lvl="0" indent="-342900" algn="just">
              <a:spcAft>
                <a:spcPts val="300"/>
              </a:spcAft>
              <a:buFont typeface="+mj-lt"/>
              <a:buAutoNum type="arabicPeriod"/>
              <a:tabLst>
                <a:tab pos="4229100" algn="l"/>
              </a:tabLst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300"/>
              </a:spcAft>
              <a:buFont typeface="+mj-lt"/>
              <a:buAutoNum type="arabicPeriod"/>
              <a:tabLst>
                <a:tab pos="4229100" algn="l"/>
              </a:tabLst>
            </a:pP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žádost o uznání za osobu zdravotně postiženou Institutem posuzování zdravotního stavu (IPZS) → speciální úprava posuzování zdravotního stavu → postupuje se obdobně jako </a:t>
            </a:r>
            <a:b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cs-CZ" sz="18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 účely průkazu osoby se zdravotním postižením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300"/>
              </a:spcAft>
              <a:buNone/>
              <a:tabLst>
                <a:tab pos="4229100" algn="l"/>
              </a:tabLst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266700" algn="l"/>
              </a:tabLst>
            </a:pPr>
            <a:endParaRPr lang="pl-PL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cký objekt 8" descr="Svitek se souvislou výplní">
            <a:extLst>
              <a:ext uri="{FF2B5EF4-FFF2-40B4-BE49-F238E27FC236}">
                <a16:creationId xmlns:a16="http://schemas.microsoft.com/office/drawing/2014/main" id="{C9D9B8FB-454A-2F29-BD6E-12946CFF7B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66220" y="3886753"/>
            <a:ext cx="791980" cy="791980"/>
          </a:xfrm>
          <a:prstGeom prst="rect">
            <a:avLst/>
          </a:prstGeom>
        </p:spPr>
      </p:pic>
      <p:pic>
        <p:nvPicPr>
          <p:cNvPr id="11" name="Grafický objekt 10" descr="Soudce samčího pohlaví se souvislou výplní">
            <a:extLst>
              <a:ext uri="{FF2B5EF4-FFF2-40B4-BE49-F238E27FC236}">
                <a16:creationId xmlns:a16="http://schemas.microsoft.com/office/drawing/2014/main" id="{A1712655-6140-F76E-19DD-BE2D4B65698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6322" y="5409406"/>
            <a:ext cx="914400" cy="914400"/>
          </a:xfrm>
          <a:prstGeom prst="rect">
            <a:avLst/>
          </a:prstGeom>
        </p:spPr>
      </p:pic>
      <p:sp>
        <p:nvSpPr>
          <p:cNvPr id="12" name="Obdélník 11">
            <a:extLst>
              <a:ext uri="{FF2B5EF4-FFF2-40B4-BE49-F238E27FC236}">
                <a16:creationId xmlns:a16="http://schemas.microsoft.com/office/drawing/2014/main" id="{B4D59AC3-9D68-3910-1DE4-DD1993CF7074}"/>
              </a:ext>
            </a:extLst>
          </p:cNvPr>
          <p:cNvSpPr/>
          <p:nvPr/>
        </p:nvSpPr>
        <p:spPr>
          <a:xfrm>
            <a:off x="751216" y="2123333"/>
            <a:ext cx="7910128" cy="914400"/>
          </a:xfrm>
          <a:prstGeom prst="rect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903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08488"/>
            <a:ext cx="8372822" cy="864096"/>
          </a:xfrm>
        </p:spPr>
        <p:txBody>
          <a:bodyPr/>
          <a:lstStyle/>
          <a:p>
            <a:pPr algn="l"/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Pozměňovací návrh Lex Ukrajina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24744"/>
            <a:ext cx="7918648" cy="534885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4229100" algn="l"/>
              </a:tabLst>
            </a:pPr>
            <a:r>
              <a:rPr lang="cs-CZ" sz="1800" b="1" u="sng" kern="100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legislativní proces</a:t>
            </a:r>
          </a:p>
          <a:p>
            <a:pPr lvl="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novela Lex Ukrajina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Ministerstva vnitra předložena do Poslanecké sněmovny dne 12. června 2024 →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ST 727</a:t>
            </a:r>
          </a:p>
          <a:p>
            <a:pPr lvl="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na MPSV byl připraven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pozměňovací návrh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upravující nový způsob posuzování, který byl uplatněn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ve druhém čtení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dne 22. října 2024</a:t>
            </a:r>
          </a:p>
          <a:p>
            <a:pPr lvl="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pozměňovací návrh byl projednán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Výborem pro sociální politiku </a:t>
            </a:r>
            <a:b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dne 7. listopadu 2024</a:t>
            </a:r>
          </a:p>
          <a:p>
            <a:pPr lvl="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ST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zařazen k třetímu čtení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na schůzi od 19. listopadu 2024</a:t>
            </a:r>
          </a:p>
          <a:p>
            <a:pPr lvl="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endParaRPr 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endParaRPr lang="cs-CZ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99448" y="6359302"/>
            <a:ext cx="1905000" cy="457200"/>
          </a:xfrm>
        </p:spPr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Obsah obrázku text, Písmo, snímek obrazovky, řada/pruh&#10;&#10;Popis byl vytvořen automaticky">
            <a:extLst>
              <a:ext uri="{FF2B5EF4-FFF2-40B4-BE49-F238E27FC236}">
                <a16:creationId xmlns:a16="http://schemas.microsoft.com/office/drawing/2014/main" id="{E72CD953-D75E-423F-6729-B404A4AC21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66" y="4149080"/>
            <a:ext cx="7796439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49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08488"/>
            <a:ext cx="8372822" cy="864096"/>
          </a:xfrm>
        </p:spPr>
        <p:txBody>
          <a:bodyPr/>
          <a:lstStyle/>
          <a:p>
            <a:pPr algn="l"/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Pozměňovací návrh Lex Ukrajina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24744"/>
            <a:ext cx="7918648" cy="534885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1000"/>
              </a:spcAft>
              <a:buNone/>
              <a:tabLst>
                <a:tab pos="4229100" algn="l"/>
              </a:tabLst>
            </a:pPr>
            <a:r>
              <a:rPr lang="cs-CZ" sz="1800" b="1" u="sng" kern="10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navrhovaná právní úprava ve dvou krocích</a:t>
            </a:r>
            <a:endParaRPr lang="cs-CZ" sz="1800" kern="100" dirty="0">
              <a:solidFill>
                <a:srgbClr val="000099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r>
              <a:rPr lang="cs-CZ" sz="1800" b="1" u="sng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 1. ledna 2025 (ST 727/0)</a:t>
            </a:r>
            <a:endParaRPr lang="cs-CZ" sz="1800" dirty="0">
              <a:solidFill>
                <a:srgbClr val="000099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osobám se zdravotním postižením (na základě dokladů či posouzením </a:t>
            </a:r>
            <a:b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ze strany IPZS) by se dávka (již nyní 1,5 násobek oproti „základu“) </a:t>
            </a:r>
            <a:b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dále navýšila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6 600 Kč u osob do 18 let věku a 4 400 Kč </a:t>
            </a:r>
            <a:b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 osob nad 18 let věku</a:t>
            </a:r>
          </a:p>
          <a:p>
            <a:pPr marL="342900" lvl="0" indent="-34290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dočasné řešení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dalšího zvýšení podpory těmto osobám, a to i v návaznosti na stávající podporu ukrajinských dětí ze strany 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UNICEF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  <a:tabLst>
                <a:tab pos="4229100" algn="l"/>
              </a:tabLst>
            </a:pP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r>
              <a:rPr lang="cs-CZ" sz="1800" b="1" u="sng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 1. července 2025 (ST 727/3 → PN)</a:t>
            </a:r>
            <a:endParaRPr lang="cs-CZ" sz="1800" dirty="0">
              <a:solidFill>
                <a:srgbClr val="000099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zavedení nového systému posuzování zdravotního stavu</a:t>
            </a:r>
            <a:endParaRPr lang="cs-CZ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zvýšení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humanitární 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dávky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z="18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pouze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základě posudku IPZS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rozhodnutí ÚP</a:t>
            </a:r>
          </a:p>
          <a:p>
            <a:pPr marL="342900" lvl="0" indent="-34290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komplexní posouzení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funkčního dopadu zdravotního postižení </a:t>
            </a:r>
            <a:b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soběstačnost osoby podle 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předem definovaného způsobu hodnocení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omezení soběstačnosti  </a:t>
            </a:r>
          </a:p>
          <a:p>
            <a:pPr marL="342900" lvl="0" indent="-34290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diferenciace v přiznání výše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humanitární dávky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podle dvou parametrů:</a:t>
            </a:r>
          </a:p>
          <a:p>
            <a:pPr marL="1143000" lvl="2" indent="-228600" algn="just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"/>
              <a:tabLst>
                <a:tab pos="4229100" algn="l"/>
              </a:tabLst>
            </a:pP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věk 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osoby (cizinci do 18 let věku a od 18 let věku)</a:t>
            </a:r>
          </a:p>
          <a:p>
            <a:pPr marL="1143000" lvl="2" indent="-228600" algn="just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"/>
              <a:tabLst>
                <a:tab pos="4229100" algn="l"/>
              </a:tabLst>
            </a:pP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stupeň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(tíže) omezení soběstačnosti</a:t>
            </a:r>
          </a:p>
          <a:p>
            <a:pPr lvl="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endParaRPr 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endParaRPr lang="cs-CZ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99448" y="6359302"/>
            <a:ext cx="1905000" cy="457200"/>
          </a:xfrm>
        </p:spPr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3248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08488"/>
            <a:ext cx="8372822" cy="864096"/>
          </a:xfrm>
        </p:spPr>
        <p:txBody>
          <a:bodyPr/>
          <a:lstStyle/>
          <a:p>
            <a:pPr algn="l"/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cs-CZ" sz="2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Inspirace německým modelem posuzování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24744"/>
            <a:ext cx="7918648" cy="534885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r>
              <a:rPr lang="cs-CZ" sz="1800" b="1" u="sng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</a:t>
            </a:r>
            <a:r>
              <a:rPr lang="cs-CZ" sz="1800" b="1" u="sng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ahraniční spolupráce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MPSV je členem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EUMASS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a v rámci této spolupráce mělo možnost </a:t>
            </a:r>
            <a:b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se seznámit s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různými systémy posuzování ze zahraničí</a:t>
            </a:r>
          </a:p>
          <a:p>
            <a:pPr lvl="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 zahraničních 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služebních cestách do Německa 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byla diskutována problematika posuzování soběstačnosti osob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300"/>
              </a:spcAft>
              <a:buNone/>
            </a:pPr>
            <a:r>
              <a:rPr lang="cs-CZ" sz="1800" b="1" u="sng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klíčové cesty zahrnovaly návštěvy následujících institucí</a:t>
            </a:r>
            <a:r>
              <a:rPr lang="cs-CZ" sz="1800" u="sng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342900" lvl="0" indent="-342900" algn="just">
              <a:spcAft>
                <a:spcPts val="3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cs-CZ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Medizinischer Dienst Bund (MDB)</a:t>
            </a:r>
            <a:r>
              <a:rPr lang="cs-CZ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Essenu </a:t>
            </a:r>
            <a:r>
              <a:rPr lang="cs-CZ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tato instituce se na spolkové úrovni zabývá posuzováním zdravotního stavu pro účely dávek dlouhodobé péče a nemocenského pojištění</a:t>
            </a:r>
            <a:endParaRPr lang="cs-CZ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3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cs-CZ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GKV-</a:t>
            </a:r>
            <a:r>
              <a:rPr lang="cs-CZ" sz="18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Spitzenverband</a:t>
            </a:r>
            <a:r>
              <a:rPr lang="cs-CZ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Berlíně </a:t>
            </a:r>
            <a:r>
              <a:rPr lang="cs-CZ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zastřešuje pokladny dlouhodobé péče</a:t>
            </a:r>
            <a:endParaRPr lang="cs-CZ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3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cs-CZ" sz="18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Deutsche</a:t>
            </a:r>
            <a:r>
              <a:rPr lang="cs-CZ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Rentenversicherung</a:t>
            </a:r>
            <a:r>
              <a:rPr lang="cs-CZ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Bund</a:t>
            </a:r>
            <a:r>
              <a:rPr lang="cs-CZ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Berlíně </a:t>
            </a:r>
            <a:r>
              <a:rPr lang="cs-CZ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tato instituce </a:t>
            </a:r>
            <a:br>
              <a:rPr lang="cs-CZ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zaměřuje na důchodové pojištění</a:t>
            </a:r>
            <a:endParaRPr lang="cs-CZ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1000"/>
              </a:spcAft>
              <a:buNone/>
            </a:pPr>
            <a:r>
              <a:rPr lang="cs-CZ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 získány podrobné a aktuální informace o německém systému</a:t>
            </a:r>
            <a:r>
              <a:rPr lang="cs-CZ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pojištění dlouhodobé péče, nemocenského a důchodového pojištění, </a:t>
            </a:r>
            <a:br>
              <a:rPr lang="cs-CZ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včetně dávek spojených s těmito systémy a posuzování zdravotního stavu pro jednotlivé dávky</a:t>
            </a:r>
            <a:endParaRPr lang="cs-CZ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endParaRPr 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cs-CZ" sz="18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endParaRPr lang="cs-CZ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99448" y="6359302"/>
            <a:ext cx="1905000" cy="457200"/>
          </a:xfrm>
        </p:spPr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cký objekt 8" descr="Kufřík se souvislou výplní">
            <a:extLst>
              <a:ext uri="{FF2B5EF4-FFF2-40B4-BE49-F238E27FC236}">
                <a16:creationId xmlns:a16="http://schemas.microsoft.com/office/drawing/2014/main" id="{558E12D0-D0A4-A255-A5B0-9BF438D5BF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15011" y="575140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181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08488"/>
            <a:ext cx="8372822" cy="864096"/>
          </a:xfrm>
        </p:spPr>
        <p:txBody>
          <a:bodyPr/>
          <a:lstStyle/>
          <a:p>
            <a:pPr algn="l"/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cs-CZ" sz="2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Inspirace německým modelem posuzování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24744"/>
            <a:ext cx="7918648" cy="534885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r>
              <a:rPr lang="cs-CZ" sz="1800" b="1" u="sng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důvody inspirace německým modelem</a:t>
            </a:r>
          </a:p>
          <a:p>
            <a:pPr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německý model 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má nejen žádoucím způsobem nastavena 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kritéria </a:t>
            </a:r>
            <a:b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 duševních poruch a poruch chování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ale také 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komplexně nastavena kritéria ve vztahu k onemocněním ostatního typu</a:t>
            </a:r>
          </a:p>
          <a:p>
            <a:pPr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kritéria posuzování vycházejí z dlouhodobého celosvětového výzkumu</a:t>
            </a:r>
          </a:p>
          <a:p>
            <a:pPr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osouzení provádějí v 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přirozeném sociálním prostředí nelékařští zdravotničtí pracovníci → 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 nás se „ONZP“ již osvědčili u příspěvku </a:t>
            </a:r>
            <a:b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 péči</a:t>
            </a:r>
          </a:p>
          <a:p>
            <a:pPr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</a:rPr>
              <a:t>lhůta pro posouzení je 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</a:rPr>
              <a:t>25 pracovních dnů → rychlost</a:t>
            </a:r>
            <a:endParaRPr lang="cs-CZ" sz="18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</a:rPr>
              <a:t>posuzuje se 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</a:rPr>
              <a:t>6 modulů</a:t>
            </a: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</a:rPr>
              <a:t> s rozpadem do dílčích aktivit</a:t>
            </a:r>
          </a:p>
          <a:p>
            <a:pPr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hodnotí se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soběstačnost, převážná soběstačnost, </a:t>
            </a:r>
            <a:r>
              <a:rPr lang="cs-CZ" sz="1800" b="1">
                <a:latin typeface="Arial" panose="020B0604020202020204" pitchFamily="34" charset="0"/>
                <a:cs typeface="Arial" panose="020B0604020202020204" pitchFamily="34" charset="0"/>
              </a:rPr>
              <a:t>převážná nesoběstačnost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a nesoběstačnost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výsledkem je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počet bodů → míra omezení soběstačnosti</a:t>
            </a:r>
          </a:p>
          <a:p>
            <a:pPr algn="just">
              <a:spcBef>
                <a:spcPts val="0"/>
              </a:spcBef>
            </a:pP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</a:rPr>
              <a:t>využívá se </a:t>
            </a: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</a:rPr>
              <a:t>IT systém</a:t>
            </a: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</a:rPr>
              <a:t>, díky kterému lze výsledek posouzení vyhodnotit na místě a s tímto výsledkem žadatele rovnou seznámit</a:t>
            </a:r>
          </a:p>
          <a:p>
            <a:pPr algn="just">
              <a:spcBef>
                <a:spcPts val="0"/>
              </a:spcBef>
            </a:pPr>
            <a:endParaRPr lang="cs-CZ" sz="18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německý model posuzování se jeví jako využitelný </a:t>
            </a:r>
            <a:b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pro svou komplexnost a rychlost posouzení</a:t>
            </a: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SzPts val="1200"/>
              <a:buNone/>
              <a:tabLst>
                <a:tab pos="4229100" algn="l"/>
              </a:tabLst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  <a:tabLst>
                <a:tab pos="4229100" algn="l"/>
              </a:tabLst>
            </a:pPr>
            <a:endParaRPr lang="cs-CZ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99448" y="6359302"/>
            <a:ext cx="1905000" cy="457200"/>
          </a:xfrm>
        </p:spPr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Grafický objekt 10" descr="Předměstí se souvislou výplní">
            <a:extLst>
              <a:ext uri="{FF2B5EF4-FFF2-40B4-BE49-F238E27FC236}">
                <a16:creationId xmlns:a16="http://schemas.microsoft.com/office/drawing/2014/main" id="{F7525963-66AA-89C6-C5ED-FE5B45D25B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08304" y="3067770"/>
            <a:ext cx="914400" cy="914400"/>
          </a:xfrm>
          <a:prstGeom prst="rect">
            <a:avLst/>
          </a:prstGeom>
        </p:spPr>
      </p:pic>
      <p:sp>
        <p:nvSpPr>
          <p:cNvPr id="6" name="Šipka: doprava 5">
            <a:extLst>
              <a:ext uri="{FF2B5EF4-FFF2-40B4-BE49-F238E27FC236}">
                <a16:creationId xmlns:a16="http://schemas.microsoft.com/office/drawing/2014/main" id="{EC72F122-B1C3-AE28-991C-44767922F40B}"/>
              </a:ext>
            </a:extLst>
          </p:cNvPr>
          <p:cNvSpPr/>
          <p:nvPr/>
        </p:nvSpPr>
        <p:spPr>
          <a:xfrm>
            <a:off x="4111935" y="5385470"/>
            <a:ext cx="1066378" cy="288032"/>
          </a:xfrm>
          <a:prstGeom prst="rightArrow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550EC6E-17AB-94D4-F5ED-EDA4EA87DA95}"/>
              </a:ext>
            </a:extLst>
          </p:cNvPr>
          <p:cNvSpPr/>
          <p:nvPr/>
        </p:nvSpPr>
        <p:spPr>
          <a:xfrm>
            <a:off x="1233039" y="5787802"/>
            <a:ext cx="6768752" cy="685800"/>
          </a:xfrm>
          <a:prstGeom prst="rect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964965"/>
      </p:ext>
    </p:extLst>
  </p:cSld>
  <p:clrMapOvr>
    <a:masterClrMapping/>
  </p:clrMapOvr>
</p:sld>
</file>

<file path=ppt/theme/theme1.xml><?xml version="1.0" encoding="utf-8"?>
<a:theme xmlns:a="http://schemas.openxmlformats.org/drawingml/2006/main" name="PPT_SABLONY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0a9f999-0bcb-4be5-ac3f-45af67c321f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1A1C4D01F46544DB7081F9A58A9DF14" ma:contentTypeVersion="8" ma:contentTypeDescription="Vytvoří nový dokument" ma:contentTypeScope="" ma:versionID="fdfe7e474e9360b00b39dd5d0fafc479">
  <xsd:schema xmlns:xsd="http://www.w3.org/2001/XMLSchema" xmlns:xs="http://www.w3.org/2001/XMLSchema" xmlns:p="http://schemas.microsoft.com/office/2006/metadata/properties" xmlns:ns3="e0a9f999-0bcb-4be5-ac3f-45af67c321f2" xmlns:ns4="355cc432-ff4e-4976-90ee-44c392624449" targetNamespace="http://schemas.microsoft.com/office/2006/metadata/properties" ma:root="true" ma:fieldsID="718fd4565dd68c40761a6bf7456bcf28" ns3:_="" ns4:_="">
    <xsd:import namespace="e0a9f999-0bcb-4be5-ac3f-45af67c321f2"/>
    <xsd:import namespace="355cc432-ff4e-4976-90ee-44c39262444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a9f999-0bcb-4be5-ac3f-45af67c321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5cc432-ff4e-4976-90ee-44c39262444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8A273E-BA1D-43F3-BC40-756343A86A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C2418B-361F-4164-A973-FD7ED24E1852}">
  <ds:schemaRefs>
    <ds:schemaRef ds:uri="e0a9f999-0bcb-4be5-ac3f-45af67c321f2"/>
    <ds:schemaRef ds:uri="355cc432-ff4e-4976-90ee-44c392624449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E3C8F908-D445-49BE-A48F-94CE149CF2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a9f999-0bcb-4be5-ac3f-45af67c321f2"/>
    <ds:schemaRef ds:uri="355cc432-ff4e-4976-90ee-44c3926244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18344</TotalTime>
  <Words>1692</Words>
  <Application>Microsoft Office PowerPoint</Application>
  <PresentationFormat>Předvádění na obrazovce (4:3)</PresentationFormat>
  <Paragraphs>370</Paragraphs>
  <Slides>16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Wingdings</vt:lpstr>
      <vt:lpstr>PPT_SABLONY</vt:lpstr>
      <vt:lpstr>Prezentace aplikace PowerPoint</vt:lpstr>
      <vt:lpstr>Obsah</vt:lpstr>
      <vt:lpstr>1. Lex Ukrajina     </vt:lpstr>
      <vt:lpstr>1. Lex Ukrajina     </vt:lpstr>
      <vt:lpstr>1. Lex Ukrajina     </vt:lpstr>
      <vt:lpstr>2. Pozměňovací návrh Lex Ukrajina</vt:lpstr>
      <vt:lpstr>2. Pozměňovací návrh Lex Ukrajina</vt:lpstr>
      <vt:lpstr>3. Inspirace německým modelem posuzování</vt:lpstr>
      <vt:lpstr>3. Inspirace německým modelem posuzování</vt:lpstr>
      <vt:lpstr>4. Nový model posuzování</vt:lpstr>
      <vt:lpstr>4. Nový model posuzování</vt:lpstr>
      <vt:lpstr>4. Nový model posuzování</vt:lpstr>
      <vt:lpstr>4. Nový model posuzování</vt:lpstr>
      <vt:lpstr>4. Nový model posuzování</vt:lpstr>
      <vt:lpstr>4. Nový model posuzování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Frischová Šárka Ing. (MPSV)</dc:creator>
  <cp:lastModifiedBy>Rambousková Petra Mgr. (MPSV)</cp:lastModifiedBy>
  <cp:revision>827</cp:revision>
  <cp:lastPrinted>2024-11-11T12:52:40Z</cp:lastPrinted>
  <dcterms:created xsi:type="dcterms:W3CDTF">2016-04-11T09:16:04Z</dcterms:created>
  <dcterms:modified xsi:type="dcterms:W3CDTF">2024-11-11T13:15:30Z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0x010100A1A1C4D01F46544DB7081F9A58A9DF14</vt:lpwstr>
  </property>
</Properties>
</file>